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6" r:id="rId2"/>
    <p:sldId id="297" r:id="rId3"/>
    <p:sldId id="298" r:id="rId4"/>
    <p:sldId id="299" r:id="rId5"/>
    <p:sldId id="305" r:id="rId6"/>
    <p:sldId id="278" r:id="rId7"/>
    <p:sldId id="261" r:id="rId8"/>
    <p:sldId id="263" r:id="rId9"/>
    <p:sldId id="307" r:id="rId10"/>
    <p:sldId id="302" r:id="rId11"/>
    <p:sldId id="279" r:id="rId12"/>
    <p:sldId id="291" r:id="rId13"/>
    <p:sldId id="295" r:id="rId14"/>
  </p:sldIdLst>
  <p:sldSz cx="6858000" cy="9144000" type="screen4x3"/>
  <p:notesSz cx="6815138" cy="4584700"/>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4AA"/>
    <a:srgbClr val="FF3300"/>
    <a:srgbClr val="008080"/>
    <a:srgbClr val="0066FF"/>
    <a:srgbClr val="FFFFFF"/>
    <a:srgbClr val="00CC00"/>
    <a:srgbClr val="3399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49" autoAdjust="0"/>
    <p:restoredTop sz="94646" autoAdjust="0"/>
  </p:normalViewPr>
  <p:slideViewPr>
    <p:cSldViewPr>
      <p:cViewPr varScale="1">
        <p:scale>
          <a:sx n="82" d="100"/>
          <a:sy n="82" d="100"/>
        </p:scale>
        <p:origin x="-3318" y="-9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hdr" sz="quarter"/>
          </p:nvPr>
        </p:nvSpPr>
        <p:spPr bwMode="auto">
          <a:xfrm>
            <a:off x="0" y="0"/>
            <a:ext cx="295275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tr-TR"/>
          </a:p>
        </p:txBody>
      </p:sp>
      <p:sp>
        <p:nvSpPr>
          <p:cNvPr id="202755" name="Rectangle 3"/>
          <p:cNvSpPr>
            <a:spLocks noGrp="1" noChangeArrowheads="1"/>
          </p:cNvSpPr>
          <p:nvPr>
            <p:ph type="dt" idx="1"/>
          </p:nvPr>
        </p:nvSpPr>
        <p:spPr bwMode="auto">
          <a:xfrm>
            <a:off x="3860800" y="0"/>
            <a:ext cx="295275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tr-TR"/>
          </a:p>
        </p:txBody>
      </p:sp>
      <p:sp>
        <p:nvSpPr>
          <p:cNvPr id="2052" name="Rectangle 4"/>
          <p:cNvSpPr>
            <a:spLocks noRot="1" noChangeArrowheads="1" noTextEdit="1"/>
          </p:cNvSpPr>
          <p:nvPr>
            <p:ph type="sldImg" idx="2"/>
          </p:nvPr>
        </p:nvSpPr>
        <p:spPr bwMode="auto">
          <a:xfrm>
            <a:off x="2763838" y="344488"/>
            <a:ext cx="1289050" cy="1719262"/>
          </a:xfrm>
          <a:prstGeom prst="rect">
            <a:avLst/>
          </a:prstGeom>
          <a:noFill/>
          <a:ln w="9525">
            <a:solidFill>
              <a:srgbClr val="000000"/>
            </a:solidFill>
            <a:miter lim="800000"/>
            <a:headEnd/>
            <a:tailEnd/>
          </a:ln>
        </p:spPr>
      </p:sp>
      <p:sp>
        <p:nvSpPr>
          <p:cNvPr id="202757" name="Rectangle 5"/>
          <p:cNvSpPr>
            <a:spLocks noGrp="1" noChangeArrowheads="1"/>
          </p:cNvSpPr>
          <p:nvPr>
            <p:ph type="body" sz="quarter" idx="3"/>
          </p:nvPr>
        </p:nvSpPr>
        <p:spPr bwMode="auto">
          <a:xfrm>
            <a:off x="681038" y="2178050"/>
            <a:ext cx="5453062" cy="2062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202758" name="Rectangle 6"/>
          <p:cNvSpPr>
            <a:spLocks noGrp="1" noChangeArrowheads="1"/>
          </p:cNvSpPr>
          <p:nvPr>
            <p:ph type="ftr" sz="quarter" idx="4"/>
          </p:nvPr>
        </p:nvSpPr>
        <p:spPr bwMode="auto">
          <a:xfrm>
            <a:off x="0" y="4354513"/>
            <a:ext cx="2952750" cy="228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tr-TR"/>
          </a:p>
        </p:txBody>
      </p:sp>
      <p:sp>
        <p:nvSpPr>
          <p:cNvPr id="202759" name="Rectangle 7"/>
          <p:cNvSpPr>
            <a:spLocks noGrp="1" noChangeArrowheads="1"/>
          </p:cNvSpPr>
          <p:nvPr>
            <p:ph type="sldNum" sz="quarter" idx="5"/>
          </p:nvPr>
        </p:nvSpPr>
        <p:spPr bwMode="auto">
          <a:xfrm>
            <a:off x="3860800" y="4354513"/>
            <a:ext cx="2952750" cy="228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19A4AD6-A959-4BE4-A527-2FA916BA94A1}" type="slidenum">
              <a:rPr lang="tr-T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7019A84E-473C-4A84-858C-8CB0AF0D7B3F}" type="slidenum">
              <a:rPr lang="tr-TR" altLang="tr-TR"/>
              <a:pPr/>
              <a:t>1</a:t>
            </a:fld>
            <a:endParaRPr lang="tr-TR" altLang="tr-TR"/>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AFA99BD-91D2-4232-8ED7-FFA551CB30F9}" type="slidenum">
              <a:rPr lang="tr-TR" altLang="tr-TR"/>
              <a:pPr/>
              <a:t>11</a:t>
            </a:fld>
            <a:endParaRPr lang="tr-TR" altLang="tr-TR"/>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4E6C95E-399B-4BC6-9A0D-1AE3E62486A4}" type="slidenum">
              <a:rPr lang="tr-TR" altLang="tr-TR"/>
              <a:pPr/>
              <a:t>12</a:t>
            </a:fld>
            <a:endParaRPr lang="tr-TR" altLang="tr-T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FE7D3B0-FBF7-458A-A6B2-29042EB9D019}" type="slidenum">
              <a:rPr lang="tr-TR" altLang="tr-TR"/>
              <a:pPr/>
              <a:t>13</a:t>
            </a:fld>
            <a:endParaRPr lang="tr-TR" altLang="tr-T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2D0D565-24C5-4D2C-80F0-42A8CF51F9FD}" type="slidenum">
              <a:rPr lang="tr-TR" altLang="tr-TR"/>
              <a:pPr/>
              <a:t>2</a:t>
            </a:fld>
            <a:endParaRPr lang="tr-TR" altLang="tr-TR"/>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8F917B39-913B-407E-AFEC-1BD2EA0765E1}" type="slidenum">
              <a:rPr lang="tr-TR" altLang="tr-TR"/>
              <a:pPr/>
              <a:t>3</a:t>
            </a:fld>
            <a:endParaRPr lang="tr-TR" altLang="tr-TR"/>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0551ACB-0C87-48AD-8B9C-0F8CA2272870}" type="slidenum">
              <a:rPr lang="tr-TR" altLang="tr-TR"/>
              <a:pPr/>
              <a:t>4</a:t>
            </a:fld>
            <a:endParaRPr lang="tr-TR" altLang="tr-TR"/>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69A17F96-7532-403A-AAA2-2B4C06AE9DD8}" type="slidenum">
              <a:rPr lang="tr-TR" altLang="tr-TR"/>
              <a:pPr/>
              <a:t>5</a:t>
            </a:fld>
            <a:endParaRPr lang="tr-TR" altLang="tr-TR"/>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475C6D5E-E699-4107-93AE-8EF79797E55C}" type="slidenum">
              <a:rPr lang="tr-TR" altLang="tr-TR"/>
              <a:pPr/>
              <a:t>6</a:t>
            </a:fld>
            <a:endParaRPr lang="tr-TR" altLang="tr-T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6481D541-610F-4076-B9E6-623EB91D66F2}" type="slidenum">
              <a:rPr lang="tr-TR" altLang="tr-TR"/>
              <a:pPr/>
              <a:t>7</a:t>
            </a:fld>
            <a:endParaRPr lang="tr-TR" altLang="tr-T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5E54E75-1E0A-4CAC-8EE7-69A2E0C25FCF}" type="slidenum">
              <a:rPr lang="tr-TR" altLang="tr-TR"/>
              <a:pPr/>
              <a:t>8</a:t>
            </a:fld>
            <a:endParaRPr lang="tr-TR" altLang="tr-TR"/>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2C31E21-AD7E-48D0-8A05-43A2603A7F96}" type="slidenum">
              <a:rPr lang="tr-TR" altLang="tr-TR"/>
              <a:pPr/>
              <a:t>10</a:t>
            </a:fld>
            <a:endParaRPr lang="tr-TR" altLang="tr-T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038"/>
            <a:ext cx="5829300" cy="1960562"/>
          </a:xfrm>
        </p:spPr>
        <p:txBody>
          <a:bodyPr/>
          <a:lstStyle/>
          <a:p>
            <a:r>
              <a:rPr lang="tr-TR"/>
              <a:t>Asıl başlık stili için tıklatın</a:t>
            </a: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9E50499E-DB74-499C-B81C-EEB06B00FE93}"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7958EED6-72BA-4F7C-9141-DC5386831A51}"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66713"/>
            <a:ext cx="1543050" cy="780097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342900" y="366713"/>
            <a:ext cx="4476750" cy="78009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40FBD917-EE60-4EC0-8FA5-F94DA5397E76}" type="slidenum">
              <a:rPr lang="tr-T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Tablo Yer Tutucusu"/>
          <p:cNvSpPr>
            <a:spLocks noGrp="1"/>
          </p:cNvSpPr>
          <p:nvPr>
            <p:ph type="tbl" idx="1"/>
          </p:nvPr>
        </p:nvSpPr>
        <p:spPr>
          <a:xfrm>
            <a:off x="342900" y="2133600"/>
            <a:ext cx="6172200" cy="6034088"/>
          </a:xfrm>
        </p:spPr>
        <p:txBody>
          <a:bodyPr/>
          <a:lstStyle/>
          <a:p>
            <a:pPr lvl="0"/>
            <a:endParaRPr lang="tr-TR" noProof="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A27B37D1-A3AC-49E5-99E7-FD9B788A0B40}" type="slidenum">
              <a:rPr lang="tr-T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1 Başlık"/>
          <p:cNvSpPr>
            <a:spLocks noGrp="1"/>
          </p:cNvSpPr>
          <p:nvPr>
            <p:ph type="title" sz="quarter"/>
          </p:nvPr>
        </p:nvSpPr>
        <p:spPr>
          <a:xfrm>
            <a:off x="342900" y="366713"/>
            <a:ext cx="6172200" cy="1524000"/>
          </a:xfrm>
        </p:spPr>
        <p:txBody>
          <a:bodyPr/>
          <a:lstStyle/>
          <a:p>
            <a:r>
              <a:rPr lang="tr-TR"/>
              <a:t>Asıl başlık stili için tıklatın</a:t>
            </a:r>
          </a:p>
        </p:txBody>
      </p:sp>
      <p:sp>
        <p:nvSpPr>
          <p:cNvPr id="3" name="2 İçerik Yer Tutucusu"/>
          <p:cNvSpPr>
            <a:spLocks noGrp="1"/>
          </p:cNvSpPr>
          <p:nvPr>
            <p:ph sz="quarter" idx="1"/>
          </p:nvPr>
        </p:nvSpPr>
        <p:spPr>
          <a:xfrm>
            <a:off x="342900" y="2133600"/>
            <a:ext cx="3009900" cy="294005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quarter" idx="2"/>
          </p:nvPr>
        </p:nvSpPr>
        <p:spPr>
          <a:xfrm>
            <a:off x="3505200" y="2133600"/>
            <a:ext cx="3009900" cy="294005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İçerik Yer Tutucusu"/>
          <p:cNvSpPr>
            <a:spLocks noGrp="1"/>
          </p:cNvSpPr>
          <p:nvPr>
            <p:ph sz="quarter" idx="3"/>
          </p:nvPr>
        </p:nvSpPr>
        <p:spPr>
          <a:xfrm>
            <a:off x="342900" y="5226050"/>
            <a:ext cx="3009900" cy="29416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İçerik Yer Tutucusu"/>
          <p:cNvSpPr>
            <a:spLocks noGrp="1"/>
          </p:cNvSpPr>
          <p:nvPr>
            <p:ph sz="quarter" idx="4"/>
          </p:nvPr>
        </p:nvSpPr>
        <p:spPr>
          <a:xfrm>
            <a:off x="3505200" y="5226050"/>
            <a:ext cx="3009900" cy="29416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fld id="{F6F03E5F-AD34-45BE-AD40-5E32A2E1593F}" type="slidenum">
              <a:rPr lang="tr-TR"/>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42900" y="366713"/>
            <a:ext cx="6172200" cy="780097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fld id="{CC302DF6-453A-4195-A238-D014536FA286}" type="slidenum">
              <a:rPr lang="tr-TR"/>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İçerik Yer Tutucusu"/>
          <p:cNvSpPr>
            <a:spLocks noGrp="1"/>
          </p:cNvSpPr>
          <p:nvPr>
            <p:ph sz="half" idx="1"/>
          </p:nvPr>
        </p:nvSpPr>
        <p:spPr>
          <a:xfrm>
            <a:off x="3429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quarter" idx="2"/>
          </p:nvPr>
        </p:nvSpPr>
        <p:spPr>
          <a:xfrm>
            <a:off x="3505200" y="2133600"/>
            <a:ext cx="3009900" cy="294005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İçerik Yer Tutucusu"/>
          <p:cNvSpPr>
            <a:spLocks noGrp="1"/>
          </p:cNvSpPr>
          <p:nvPr>
            <p:ph sz="quarter" idx="3"/>
          </p:nvPr>
        </p:nvSpPr>
        <p:spPr>
          <a:xfrm>
            <a:off x="3505200" y="5226050"/>
            <a:ext cx="3009900" cy="29416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Rectangle 4"/>
          <p:cNvSpPr>
            <a:spLocks noGrp="1" noChangeArrowheads="1"/>
          </p:cNvSpPr>
          <p:nvPr>
            <p:ph type="dt" sz="half" idx="10"/>
          </p:nvPr>
        </p:nvSpPr>
        <p:spPr>
          <a:ln/>
        </p:spPr>
        <p:txBody>
          <a:bodyPr/>
          <a:lstStyle>
            <a:lvl1pPr>
              <a:defRPr/>
            </a:lvl1pPr>
          </a:lstStyle>
          <a:p>
            <a:pPr>
              <a:defRPr/>
            </a:pPr>
            <a:endParaRPr lang="tr-TR"/>
          </a:p>
        </p:txBody>
      </p:sp>
      <p:sp>
        <p:nvSpPr>
          <p:cNvPr id="7" name="Rectangle 5"/>
          <p:cNvSpPr>
            <a:spLocks noGrp="1" noChangeArrowheads="1"/>
          </p:cNvSpPr>
          <p:nvPr>
            <p:ph type="ftr" sz="quarter" idx="11"/>
          </p:nvPr>
        </p:nvSpPr>
        <p:spPr>
          <a:ln/>
        </p:spPr>
        <p:txBody>
          <a:bodyPr/>
          <a:lstStyle>
            <a:lvl1pPr>
              <a:defRPr/>
            </a:lvl1pPr>
          </a:lstStyle>
          <a:p>
            <a:pPr>
              <a:defRPr/>
            </a:pPr>
            <a:endParaRPr lang="tr-TR"/>
          </a:p>
        </p:txBody>
      </p:sp>
      <p:sp>
        <p:nvSpPr>
          <p:cNvPr id="8" name="Rectangle 6"/>
          <p:cNvSpPr>
            <a:spLocks noGrp="1" noChangeArrowheads="1"/>
          </p:cNvSpPr>
          <p:nvPr>
            <p:ph type="sldNum" sz="quarter" idx="12"/>
          </p:nvPr>
        </p:nvSpPr>
        <p:spPr>
          <a:ln/>
        </p:spPr>
        <p:txBody>
          <a:bodyPr/>
          <a:lstStyle>
            <a:lvl1pPr>
              <a:defRPr/>
            </a:lvl1pPr>
          </a:lstStyle>
          <a:p>
            <a:fld id="{98ED129E-3E4A-4CA0-B328-69AD97769C90}" type="slidenum">
              <a:rPr lang="tr-TR"/>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713"/>
            <a:ext cx="6172200" cy="1524000"/>
          </a:xfrm>
        </p:spPr>
        <p:txBody>
          <a:bodyPr/>
          <a:lstStyle/>
          <a:p>
            <a:r>
              <a:rPr lang="tr-TR"/>
              <a:t>Asıl başlık stili için tıklatın</a:t>
            </a:r>
          </a:p>
        </p:txBody>
      </p:sp>
      <p:sp>
        <p:nvSpPr>
          <p:cNvPr id="3" name="2 Metin Yer Tutucusu"/>
          <p:cNvSpPr>
            <a:spLocks noGrp="1"/>
          </p:cNvSpPr>
          <p:nvPr>
            <p:ph type="body" sz="half" idx="1"/>
          </p:nvPr>
        </p:nvSpPr>
        <p:spPr>
          <a:xfrm>
            <a:off x="3429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505200" y="2133600"/>
            <a:ext cx="3009900" cy="60340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2BE797C7-99B9-4EE0-A091-2CD77C2B04F5}"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D3984326-F6A3-449D-AD49-B4EF7F9DA7E2}"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338" y="5875338"/>
            <a:ext cx="5829300" cy="1816100"/>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6FE56ADA-9FFD-43DB-B046-C8005384DA46}"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8C2C5872-E08B-4F94-A052-D2599AD2E8A6}"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fld id="{6A676BAC-DA63-4220-BCF0-78D384CF841C}"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fld id="{0BEFD2A5-8C11-4559-8591-5BC1748A5F07}"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fld id="{81455B30-1F38-490C-8615-C287594FF6F1}"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3538"/>
            <a:ext cx="2255838" cy="154940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B3235366-B234-444B-B79B-2B133B4C5485}"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613" y="6400800"/>
            <a:ext cx="4114800" cy="755650"/>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84355793-CB3E-44F4-870A-705FD6ED6A01}"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tr-TR"/>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FDFE47D8-309D-424D-B82B-C273C2B5FA0F}"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oztiryakiler.com.tr/" TargetMode="External"/><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6.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9.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3"/>
          <p:cNvGrpSpPr>
            <a:grpSpLocks/>
          </p:cNvGrpSpPr>
          <p:nvPr/>
        </p:nvGrpSpPr>
        <p:grpSpPr bwMode="auto">
          <a:xfrm>
            <a:off x="476250" y="1549400"/>
            <a:ext cx="5976938" cy="142875"/>
            <a:chOff x="300" y="1474"/>
            <a:chExt cx="3765" cy="91"/>
          </a:xfrm>
        </p:grpSpPr>
        <p:sp>
          <p:nvSpPr>
            <p:cNvPr id="3100" name="Rectangle 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3101" name="Line 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3075" name="Rectangle 14"/>
          <p:cNvSpPr>
            <a:spLocks noChangeArrowheads="1"/>
          </p:cNvSpPr>
          <p:nvPr/>
        </p:nvSpPr>
        <p:spPr bwMode="auto">
          <a:xfrm>
            <a:off x="0" y="3638550"/>
            <a:ext cx="6858000" cy="0"/>
          </a:xfrm>
          <a:prstGeom prst="rect">
            <a:avLst/>
          </a:prstGeom>
          <a:noFill/>
          <a:ln w="9525">
            <a:noFill/>
            <a:miter lim="800000"/>
            <a:headEnd/>
            <a:tailEnd/>
          </a:ln>
        </p:spPr>
        <p:txBody>
          <a:bodyPr wrap="none" anchor="ctr">
            <a:spAutoFit/>
          </a:bodyPr>
          <a:lstStyle/>
          <a:p>
            <a:pPr algn="ctr" eaLnBrk="1" hangingPunct="1"/>
            <a:endParaRPr lang="tr-TR" altLang="tr-TR"/>
          </a:p>
        </p:txBody>
      </p:sp>
      <p:sp>
        <p:nvSpPr>
          <p:cNvPr id="3076" name="Rectangle 15"/>
          <p:cNvSpPr>
            <a:spLocks noChangeArrowheads="1"/>
          </p:cNvSpPr>
          <p:nvPr/>
        </p:nvSpPr>
        <p:spPr bwMode="auto">
          <a:xfrm>
            <a:off x="315913" y="3590925"/>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sp>
        <p:nvSpPr>
          <p:cNvPr id="3077" name="Rectangle 16"/>
          <p:cNvSpPr>
            <a:spLocks noChangeArrowheads="1"/>
          </p:cNvSpPr>
          <p:nvPr/>
        </p:nvSpPr>
        <p:spPr bwMode="auto">
          <a:xfrm>
            <a:off x="0" y="0"/>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sp>
        <p:nvSpPr>
          <p:cNvPr id="3078" name="Rectangle 17"/>
          <p:cNvSpPr>
            <a:spLocks noChangeArrowheads="1"/>
          </p:cNvSpPr>
          <p:nvPr/>
        </p:nvSpPr>
        <p:spPr bwMode="auto">
          <a:xfrm>
            <a:off x="0" y="3438525"/>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sp>
        <p:nvSpPr>
          <p:cNvPr id="3079" name="Rectangle 27"/>
          <p:cNvSpPr>
            <a:spLocks noChangeArrowheads="1"/>
          </p:cNvSpPr>
          <p:nvPr/>
        </p:nvSpPr>
        <p:spPr bwMode="auto">
          <a:xfrm>
            <a:off x="0" y="3686175"/>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sp>
        <p:nvSpPr>
          <p:cNvPr id="3080" name="Rectangle 28"/>
          <p:cNvSpPr>
            <a:spLocks noChangeArrowheads="1"/>
          </p:cNvSpPr>
          <p:nvPr/>
        </p:nvSpPr>
        <p:spPr bwMode="auto">
          <a:xfrm>
            <a:off x="0" y="3848100"/>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sp>
        <p:nvSpPr>
          <p:cNvPr id="3081" name="Text Box 34"/>
          <p:cNvSpPr txBox="1">
            <a:spLocks noChangeArrowheads="1"/>
          </p:cNvSpPr>
          <p:nvPr/>
        </p:nvSpPr>
        <p:spPr bwMode="auto">
          <a:xfrm>
            <a:off x="31750" y="1149350"/>
            <a:ext cx="6503988" cy="406400"/>
          </a:xfrm>
          <a:prstGeom prst="rect">
            <a:avLst/>
          </a:prstGeom>
          <a:noFill/>
          <a:ln w="9525">
            <a:noFill/>
            <a:miter lim="800000"/>
            <a:headEnd/>
            <a:tailEnd/>
          </a:ln>
        </p:spPr>
        <p:txBody>
          <a:bodyPr anchor="b"/>
          <a:lstStyle/>
          <a:p>
            <a:pPr algn="ctr" eaLnBrk="1" hangingPunct="1"/>
            <a:r>
              <a:rPr lang="tr-TR" altLang="tr-TR" sz="1400" b="1">
                <a:solidFill>
                  <a:schemeClr val="tx2"/>
                </a:solidFill>
              </a:rPr>
              <a:t>  </a:t>
            </a:r>
            <a:r>
              <a:rPr lang="tr-TR" altLang="tr-TR" sz="1600" b="1">
                <a:solidFill>
                  <a:schemeClr val="tx2"/>
                </a:solidFill>
              </a:rPr>
              <a:t>BANQUET TROLLEYS </a:t>
            </a:r>
            <a:r>
              <a:rPr lang="en-US" altLang="tr-TR" sz="1600" b="1">
                <a:solidFill>
                  <a:schemeClr val="tx2"/>
                </a:solidFill>
              </a:rPr>
              <a:t>(ELECTRICAL – INDUSTRIAL TYPE)</a:t>
            </a:r>
            <a:endParaRPr lang="tr-TR" altLang="tr-TR" sz="1600" b="1">
              <a:solidFill>
                <a:schemeClr val="tx2"/>
              </a:solidFill>
            </a:endParaRPr>
          </a:p>
        </p:txBody>
      </p:sp>
      <p:sp>
        <p:nvSpPr>
          <p:cNvPr id="3082" name="Text Box 35"/>
          <p:cNvSpPr txBox="1">
            <a:spLocks noChangeArrowheads="1"/>
          </p:cNvSpPr>
          <p:nvPr/>
        </p:nvSpPr>
        <p:spPr bwMode="auto">
          <a:xfrm>
            <a:off x="4400550" y="1643063"/>
            <a:ext cx="1873250" cy="336550"/>
          </a:xfrm>
          <a:prstGeom prst="rect">
            <a:avLst/>
          </a:prstGeom>
          <a:noFill/>
          <a:ln w="9525">
            <a:noFill/>
            <a:miter lim="800000"/>
            <a:headEnd/>
            <a:tailEnd/>
          </a:ln>
        </p:spPr>
        <p:txBody>
          <a:bodyPr wrap="none">
            <a:spAutoFit/>
          </a:bodyPr>
          <a:lstStyle/>
          <a:p>
            <a:pPr algn="ctr" eaLnBrk="1" hangingPunct="1"/>
            <a:r>
              <a:rPr lang="en-US" altLang="tr-TR" sz="1600" b="1"/>
              <a:t>USER’S MANUAL</a:t>
            </a:r>
            <a:endParaRPr lang="tr-TR" altLang="tr-TR" sz="1600" b="1"/>
          </a:p>
        </p:txBody>
      </p:sp>
      <p:grpSp>
        <p:nvGrpSpPr>
          <p:cNvPr id="3083" name="Group 71"/>
          <p:cNvGrpSpPr>
            <a:grpSpLocks/>
          </p:cNvGrpSpPr>
          <p:nvPr/>
        </p:nvGrpSpPr>
        <p:grpSpPr bwMode="auto">
          <a:xfrm>
            <a:off x="260350" y="7307263"/>
            <a:ext cx="6421438" cy="1804987"/>
            <a:chOff x="164" y="4603"/>
            <a:chExt cx="4045" cy="1137"/>
          </a:xfrm>
        </p:grpSpPr>
        <p:sp>
          <p:nvSpPr>
            <p:cNvPr id="3093" name="Rectangle 72"/>
            <p:cNvSpPr>
              <a:spLocks noChangeArrowheads="1"/>
            </p:cNvSpPr>
            <p:nvPr/>
          </p:nvSpPr>
          <p:spPr bwMode="auto">
            <a:xfrm>
              <a:off x="164" y="4603"/>
              <a:ext cx="3992" cy="454"/>
            </a:xfrm>
            <a:prstGeom prst="rect">
              <a:avLst/>
            </a:prstGeom>
            <a:solidFill>
              <a:schemeClr val="bg1"/>
            </a:solidFill>
            <a:ln w="9525">
              <a:solidFill>
                <a:schemeClr val="tx1"/>
              </a:solidFill>
              <a:miter lim="800000"/>
              <a:headEnd/>
              <a:tailEnd/>
            </a:ln>
          </p:spPr>
          <p:txBody>
            <a:bodyPr wrap="none" anchor="ctr"/>
            <a:lstStyle/>
            <a:p>
              <a:pPr algn="ctr" eaLnBrk="1" hangingPunct="1"/>
              <a:endParaRPr lang="tr-TR" altLang="tr-TR"/>
            </a:p>
          </p:txBody>
        </p:sp>
        <p:grpSp>
          <p:nvGrpSpPr>
            <p:cNvPr id="3094" name="Group 73"/>
            <p:cNvGrpSpPr>
              <a:grpSpLocks/>
            </p:cNvGrpSpPr>
            <p:nvPr/>
          </p:nvGrpSpPr>
          <p:grpSpPr bwMode="auto">
            <a:xfrm>
              <a:off x="164" y="4639"/>
              <a:ext cx="4045" cy="1101"/>
              <a:chOff x="164" y="4666"/>
              <a:chExt cx="4045" cy="1101"/>
            </a:xfrm>
          </p:grpSpPr>
          <p:sp>
            <p:nvSpPr>
              <p:cNvPr id="3095" name="Text Box 76"/>
              <p:cNvSpPr txBox="1">
                <a:spLocks noChangeArrowheads="1"/>
              </p:cNvSpPr>
              <p:nvPr/>
            </p:nvSpPr>
            <p:spPr bwMode="auto">
              <a:xfrm>
                <a:off x="3920" y="5602"/>
                <a:ext cx="289" cy="165"/>
              </a:xfrm>
              <a:prstGeom prst="rect">
                <a:avLst/>
              </a:prstGeom>
              <a:noFill/>
              <a:ln w="9525">
                <a:noFill/>
                <a:miter lim="800000"/>
                <a:headEnd/>
                <a:tailEnd/>
              </a:ln>
            </p:spPr>
            <p:txBody>
              <a:bodyPr wrap="none">
                <a:spAutoFit/>
              </a:bodyPr>
              <a:lstStyle/>
              <a:p>
                <a:pPr eaLnBrk="1" hangingPunct="1"/>
                <a:r>
                  <a:rPr lang="tr-TR" altLang="tr-TR" sz="1100" b="1"/>
                  <a:t>1/13</a:t>
                </a:r>
                <a:endParaRPr lang="tr-TR" altLang="tr-TR" sz="1000" b="1">
                  <a:latin typeface="Verdana" pitchFamily="34" charset="0"/>
                </a:endParaRPr>
              </a:p>
            </p:txBody>
          </p:sp>
          <p:sp>
            <p:nvSpPr>
              <p:cNvPr id="3096" name="Rectangle 77"/>
              <p:cNvSpPr>
                <a:spLocks noChangeArrowheads="1"/>
              </p:cNvSpPr>
              <p:nvPr/>
            </p:nvSpPr>
            <p:spPr bwMode="auto">
              <a:xfrm>
                <a:off x="164" y="5054"/>
                <a:ext cx="3992" cy="137"/>
              </a:xfrm>
              <a:prstGeom prst="rect">
                <a:avLst/>
              </a:prstGeom>
              <a:noFill/>
              <a:ln w="0" algn="ctr">
                <a:solidFill>
                  <a:srgbClr val="000000"/>
                </a:solidFill>
                <a:miter lim="800000"/>
                <a:headEnd/>
                <a:tailEnd/>
              </a:ln>
            </p:spPr>
            <p:txBody>
              <a:bodyPr wrap="none" anchor="ctr"/>
              <a:lstStyle/>
              <a:p>
                <a:pPr eaLnBrk="1" hangingPunct="1"/>
                <a:r>
                  <a:rPr lang="en-US" altLang="tr-TR" sz="1000" b="1"/>
                  <a:t>MANUFACTURER</a:t>
                </a:r>
                <a:r>
                  <a:rPr lang="tr-TR" altLang="tr-TR" sz="1000" b="1"/>
                  <a:t> </a:t>
                </a:r>
                <a:r>
                  <a:rPr lang="en-US" altLang="tr-TR" sz="1000" b="1"/>
                  <a:t>: </a:t>
                </a:r>
                <a:r>
                  <a:rPr lang="tr-TR" altLang="tr-TR" sz="1000" b="1"/>
                  <a:t>OZTIRYAKILER MADENI ESYA SAN. VE TIC A.S.</a:t>
                </a:r>
                <a:endParaRPr lang="en-US" altLang="tr-TR" sz="1000" b="1"/>
              </a:p>
            </p:txBody>
          </p:sp>
          <p:sp>
            <p:nvSpPr>
              <p:cNvPr id="3097" name="Text Box 78"/>
              <p:cNvSpPr txBox="1">
                <a:spLocks noChangeArrowheads="1"/>
              </p:cNvSpPr>
              <p:nvPr/>
            </p:nvSpPr>
            <p:spPr bwMode="auto">
              <a:xfrm>
                <a:off x="164" y="5195"/>
                <a:ext cx="3992" cy="270"/>
              </a:xfrm>
              <a:prstGeom prst="rect">
                <a:avLst/>
              </a:prstGeom>
              <a:noFill/>
              <a:ln w="12700">
                <a:solidFill>
                  <a:srgbClr val="000000"/>
                </a:solidFill>
                <a:miter lim="800000"/>
                <a:headEnd/>
                <a:tailEnd/>
              </a:ln>
            </p:spPr>
            <p:txBody>
              <a:bodyPr/>
              <a:lstStyle/>
              <a:p>
                <a:pPr eaLnBrk="1" hangingPunct="1"/>
                <a:r>
                  <a:rPr lang="en-US" altLang="tr-TR" sz="1000" b="1"/>
                  <a:t>PRODUCTION SITE</a:t>
                </a:r>
                <a:r>
                  <a:rPr lang="en-US" altLang="tr-TR" sz="1000"/>
                  <a:t> : </a:t>
                </a:r>
                <a:r>
                  <a:rPr lang="tr-TR" altLang="tr-TR" sz="1000" b="1"/>
                  <a:t>Cumhuriyet Mahallesi Hadımköy Yolu Cad. No :8</a:t>
                </a:r>
                <a:r>
                  <a:rPr lang="tr-TR" altLang="tr-TR" sz="1400" b="1"/>
                  <a:t>   </a:t>
                </a:r>
                <a:r>
                  <a:rPr lang="tr-TR" altLang="tr-TR" sz="1000" b="1"/>
                  <a:t>Büyükçekmece</a:t>
                </a:r>
              </a:p>
              <a:p>
                <a:pPr eaLnBrk="1" hangingPunct="1"/>
                <a:r>
                  <a:rPr lang="tr-TR" altLang="tr-TR" sz="1000" b="1"/>
                  <a:t>   </a:t>
                </a:r>
                <a:r>
                  <a:rPr lang="en-US" altLang="tr-TR" sz="1000" b="1"/>
                  <a:t> İstanbul</a:t>
                </a:r>
                <a:r>
                  <a:rPr lang="tr-TR" altLang="tr-TR" sz="1000" b="1"/>
                  <a:t> </a:t>
                </a:r>
                <a:r>
                  <a:rPr lang="en-US" altLang="tr-TR" sz="1000" b="1"/>
                  <a:t>/</a:t>
                </a:r>
                <a:r>
                  <a:rPr lang="tr-TR" altLang="tr-TR" sz="1000" b="1"/>
                  <a:t> </a:t>
                </a:r>
                <a:r>
                  <a:rPr lang="en-US" altLang="tr-TR" sz="1000" b="1"/>
                  <a:t>T</a:t>
                </a:r>
                <a:r>
                  <a:rPr lang="tr-TR" altLang="tr-TR" sz="1000" b="1"/>
                  <a:t>URKEY         </a:t>
                </a:r>
                <a:r>
                  <a:rPr lang="en-US" altLang="tr-TR" sz="1000" b="1"/>
                  <a:t>Phone : 0090 212 886 78 00 (8 Hat-Lines) </a:t>
                </a:r>
                <a:r>
                  <a:rPr lang="tr-TR" altLang="tr-TR" sz="1000" b="1"/>
                  <a:t>       </a:t>
                </a:r>
                <a:r>
                  <a:rPr lang="en-US" altLang="tr-TR" sz="1000" b="1"/>
                  <a:t> Fax : 0090 212 886 66 29</a:t>
                </a:r>
              </a:p>
            </p:txBody>
          </p:sp>
          <p:sp>
            <p:nvSpPr>
              <p:cNvPr id="3098" name="Rectangle 79"/>
              <p:cNvSpPr>
                <a:spLocks noChangeArrowheads="1"/>
              </p:cNvSpPr>
              <p:nvPr/>
            </p:nvSpPr>
            <p:spPr bwMode="auto">
              <a:xfrm>
                <a:off x="164" y="5467"/>
                <a:ext cx="3992" cy="135"/>
              </a:xfrm>
              <a:prstGeom prst="rect">
                <a:avLst/>
              </a:prstGeom>
              <a:solidFill>
                <a:schemeClr val="bg1"/>
              </a:solidFill>
              <a:ln w="9525">
                <a:solidFill>
                  <a:schemeClr val="tx2"/>
                </a:solidFill>
                <a:miter lim="800000"/>
                <a:headEnd/>
                <a:tailEnd/>
              </a:ln>
            </p:spPr>
            <p:txBody>
              <a:bodyPr wrap="none" anchor="ctr"/>
              <a:lstStyle/>
              <a:p>
                <a:pPr algn="ctr" eaLnBrk="1" hangingPunct="1"/>
                <a:r>
                  <a:rPr lang="en-US" altLang="tr-TR" sz="1000" b="1"/>
                  <a:t>Our website: </a:t>
                </a:r>
                <a:r>
                  <a:rPr lang="tr-TR" altLang="tr-TR" sz="1000" b="1">
                    <a:hlinkClick r:id="rId3"/>
                  </a:rPr>
                  <a:t>www.oztiryakiler.com.tr</a:t>
                </a:r>
                <a:r>
                  <a:rPr lang="tr-TR" altLang="tr-TR" sz="1000" b="1"/>
                  <a:t>                                                       E-mail: export@oztiryakiler.com.tr</a:t>
                </a:r>
              </a:p>
            </p:txBody>
          </p:sp>
          <p:pic>
            <p:nvPicPr>
              <p:cNvPr id="3099" name="Picture 83" descr="5"/>
              <p:cNvPicPr>
                <a:picLocks noChangeAspect="1" noChangeArrowheads="1"/>
              </p:cNvPicPr>
              <p:nvPr/>
            </p:nvPicPr>
            <p:blipFill>
              <a:blip r:embed="rId4" cstate="print"/>
              <a:srcRect/>
              <a:stretch>
                <a:fillRect/>
              </a:stretch>
            </p:blipFill>
            <p:spPr bwMode="auto">
              <a:xfrm>
                <a:off x="2024" y="4666"/>
                <a:ext cx="408" cy="315"/>
              </a:xfrm>
              <a:prstGeom prst="rect">
                <a:avLst/>
              </a:prstGeom>
              <a:noFill/>
              <a:ln w="9525">
                <a:noFill/>
                <a:miter lim="800000"/>
                <a:headEnd/>
                <a:tailEnd/>
              </a:ln>
            </p:spPr>
          </p:pic>
        </p:grpSp>
      </p:grpSp>
      <p:sp>
        <p:nvSpPr>
          <p:cNvPr id="3084" name="Rectangle 12"/>
          <p:cNvSpPr>
            <a:spLocks noChangeArrowheads="1"/>
          </p:cNvSpPr>
          <p:nvPr/>
        </p:nvSpPr>
        <p:spPr bwMode="auto">
          <a:xfrm>
            <a:off x="-160338" y="3408363"/>
            <a:ext cx="7648576" cy="44450"/>
          </a:xfrm>
          <a:prstGeom prst="rect">
            <a:avLst/>
          </a:prstGeom>
          <a:noFill/>
          <a:ln w="9525">
            <a:noFill/>
            <a:miter lim="800000"/>
            <a:headEnd/>
            <a:tailEnd/>
          </a:ln>
        </p:spPr>
        <p:txBody>
          <a:bodyPr anchor="ctr">
            <a:spAutoFit/>
          </a:bodyPr>
          <a:lstStyle/>
          <a:p>
            <a:pPr algn="ctr" eaLnBrk="1" hangingPunct="1"/>
            <a:endParaRPr lang="tr-TR" altLang="tr-TR"/>
          </a:p>
        </p:txBody>
      </p:sp>
      <p:sp>
        <p:nvSpPr>
          <p:cNvPr id="3085" name="Rectangle 14"/>
          <p:cNvSpPr>
            <a:spLocks noChangeArrowheads="1"/>
          </p:cNvSpPr>
          <p:nvPr/>
        </p:nvSpPr>
        <p:spPr bwMode="auto">
          <a:xfrm>
            <a:off x="-160338" y="3513138"/>
            <a:ext cx="7648576" cy="44450"/>
          </a:xfrm>
          <a:prstGeom prst="rect">
            <a:avLst/>
          </a:prstGeom>
          <a:noFill/>
          <a:ln w="0" algn="ctr">
            <a:noFill/>
            <a:miter lim="800000"/>
            <a:headEnd/>
            <a:tailEnd/>
          </a:ln>
        </p:spPr>
        <p:txBody>
          <a:bodyPr anchor="ctr">
            <a:spAutoFit/>
          </a:bodyPr>
          <a:lstStyle/>
          <a:p>
            <a:pPr algn="ctr" eaLnBrk="1" hangingPunct="1"/>
            <a:endParaRPr lang="tr-TR" altLang="tr-TR"/>
          </a:p>
        </p:txBody>
      </p:sp>
      <p:sp>
        <p:nvSpPr>
          <p:cNvPr id="3086" name="Rectangle 16"/>
          <p:cNvSpPr>
            <a:spLocks noChangeArrowheads="1"/>
          </p:cNvSpPr>
          <p:nvPr/>
        </p:nvSpPr>
        <p:spPr bwMode="auto">
          <a:xfrm>
            <a:off x="-160338" y="3208338"/>
            <a:ext cx="7648576" cy="44450"/>
          </a:xfrm>
          <a:prstGeom prst="rect">
            <a:avLst/>
          </a:prstGeom>
          <a:noFill/>
          <a:ln w="0" algn="ctr">
            <a:noFill/>
            <a:miter lim="800000"/>
            <a:headEnd/>
            <a:tailEnd/>
          </a:ln>
        </p:spPr>
        <p:txBody>
          <a:bodyPr anchor="ctr">
            <a:spAutoFit/>
          </a:bodyPr>
          <a:lstStyle/>
          <a:p>
            <a:pPr algn="ctr" eaLnBrk="1" hangingPunct="1"/>
            <a:endParaRPr lang="tr-TR" altLang="tr-TR"/>
          </a:p>
        </p:txBody>
      </p:sp>
      <p:sp>
        <p:nvSpPr>
          <p:cNvPr id="3087" name="Rectangle 46"/>
          <p:cNvSpPr>
            <a:spLocks noChangeArrowheads="1"/>
          </p:cNvSpPr>
          <p:nvPr/>
        </p:nvSpPr>
        <p:spPr bwMode="auto">
          <a:xfrm>
            <a:off x="212725" y="2635250"/>
            <a:ext cx="6645275" cy="288925"/>
          </a:xfrm>
          <a:prstGeom prst="rect">
            <a:avLst/>
          </a:prstGeom>
          <a:solidFill>
            <a:srgbClr val="FFFFFF">
              <a:alpha val="0"/>
            </a:srgbClr>
          </a:solidFill>
          <a:ln w="9525">
            <a:noFill/>
            <a:miter lim="800000"/>
            <a:headEnd/>
            <a:tailEnd/>
          </a:ln>
        </p:spPr>
        <p:txBody>
          <a:bodyPr/>
          <a:lstStyle/>
          <a:p>
            <a:pPr marL="800100" indent="-342900" eaLnBrk="1" hangingPunct="1">
              <a:lnSpc>
                <a:spcPct val="130000"/>
              </a:lnSpc>
              <a:tabLst>
                <a:tab pos="457200" algn="l"/>
              </a:tabLst>
            </a:pPr>
            <a:r>
              <a:rPr lang="tr-TR" altLang="tr-TR" sz="1400" b="1"/>
              <a:t>OBA 14018           OBA 70182              OBA 70130            OBA  70182 MD       </a:t>
            </a:r>
          </a:p>
          <a:p>
            <a:pPr marL="800100" indent="-342900" eaLnBrk="1" hangingPunct="1">
              <a:lnSpc>
                <a:spcPct val="130000"/>
              </a:lnSpc>
              <a:tabLst>
                <a:tab pos="457200" algn="l"/>
              </a:tabLst>
            </a:pPr>
            <a:r>
              <a:rPr lang="tr-TR" altLang="tr-TR" sz="1400" b="1"/>
              <a:t>OBAC 14018	  OBAC  70182</a:t>
            </a:r>
          </a:p>
          <a:p>
            <a:pPr marL="800100" indent="-342900" eaLnBrk="1" hangingPunct="1">
              <a:lnSpc>
                <a:spcPct val="130000"/>
              </a:lnSpc>
              <a:tabLst>
                <a:tab pos="457200" algn="l"/>
              </a:tabLst>
            </a:pPr>
            <a:r>
              <a:rPr lang="tr-TR" altLang="tr-TR" sz="1400" b="1"/>
              <a:t>			</a:t>
            </a:r>
            <a:endParaRPr lang="tr-TR" altLang="tr-TR" sz="1400"/>
          </a:p>
        </p:txBody>
      </p:sp>
      <p:pic>
        <p:nvPicPr>
          <p:cNvPr id="3088" name="Resim 1"/>
          <p:cNvPicPr>
            <a:picLocks noChangeAspect="1"/>
          </p:cNvPicPr>
          <p:nvPr/>
        </p:nvPicPr>
        <p:blipFill>
          <a:blip r:embed="rId5" cstate="print"/>
          <a:srcRect/>
          <a:stretch>
            <a:fillRect/>
          </a:stretch>
        </p:blipFill>
        <p:spPr bwMode="auto">
          <a:xfrm>
            <a:off x="203200" y="3513138"/>
            <a:ext cx="1797050" cy="2498725"/>
          </a:xfrm>
          <a:prstGeom prst="rect">
            <a:avLst/>
          </a:prstGeom>
          <a:noFill/>
          <a:ln w="9525">
            <a:noFill/>
            <a:miter lim="800000"/>
            <a:headEnd/>
            <a:tailEnd/>
          </a:ln>
        </p:spPr>
      </p:pic>
      <p:pic>
        <p:nvPicPr>
          <p:cNvPr id="3089" name="Resim 2"/>
          <p:cNvPicPr>
            <a:picLocks noChangeAspect="1"/>
          </p:cNvPicPr>
          <p:nvPr/>
        </p:nvPicPr>
        <p:blipFill>
          <a:blip r:embed="rId6" cstate="print"/>
          <a:srcRect/>
          <a:stretch>
            <a:fillRect/>
          </a:stretch>
        </p:blipFill>
        <p:spPr bwMode="auto">
          <a:xfrm>
            <a:off x="2363788" y="3675063"/>
            <a:ext cx="1149350" cy="2178050"/>
          </a:xfrm>
          <a:prstGeom prst="rect">
            <a:avLst/>
          </a:prstGeom>
          <a:noFill/>
          <a:ln w="9525">
            <a:noFill/>
            <a:miter lim="800000"/>
            <a:headEnd/>
            <a:tailEnd/>
          </a:ln>
        </p:spPr>
      </p:pic>
      <p:pic>
        <p:nvPicPr>
          <p:cNvPr id="3090" name="Resim 3"/>
          <p:cNvPicPr>
            <a:picLocks noChangeAspect="1"/>
          </p:cNvPicPr>
          <p:nvPr/>
        </p:nvPicPr>
        <p:blipFill>
          <a:blip r:embed="rId7" cstate="print"/>
          <a:srcRect/>
          <a:stretch>
            <a:fillRect/>
          </a:stretch>
        </p:blipFill>
        <p:spPr bwMode="auto">
          <a:xfrm>
            <a:off x="3865563" y="4071938"/>
            <a:ext cx="1082675" cy="1517650"/>
          </a:xfrm>
          <a:prstGeom prst="rect">
            <a:avLst/>
          </a:prstGeom>
          <a:noFill/>
          <a:ln w="9525">
            <a:noFill/>
            <a:miter lim="800000"/>
            <a:headEnd/>
            <a:tailEnd/>
          </a:ln>
        </p:spPr>
      </p:pic>
      <p:pic>
        <p:nvPicPr>
          <p:cNvPr id="3091" name="Resim 1"/>
          <p:cNvPicPr>
            <a:picLocks noChangeAspect="1"/>
          </p:cNvPicPr>
          <p:nvPr/>
        </p:nvPicPr>
        <p:blipFill>
          <a:blip r:embed="rId8" cstate="print"/>
          <a:srcRect/>
          <a:stretch>
            <a:fillRect/>
          </a:stretch>
        </p:blipFill>
        <p:spPr bwMode="auto">
          <a:xfrm>
            <a:off x="2792413" y="138113"/>
            <a:ext cx="1479550" cy="987425"/>
          </a:xfrm>
          <a:prstGeom prst="rect">
            <a:avLst/>
          </a:prstGeom>
          <a:noFill/>
          <a:ln w="9525">
            <a:noFill/>
            <a:miter lim="800000"/>
            <a:headEnd/>
            <a:tailEnd/>
          </a:ln>
        </p:spPr>
      </p:pic>
      <p:pic>
        <p:nvPicPr>
          <p:cNvPr id="3092" name="Resim 3"/>
          <p:cNvPicPr>
            <a:picLocks noChangeAspect="1"/>
          </p:cNvPicPr>
          <p:nvPr/>
        </p:nvPicPr>
        <p:blipFill>
          <a:blip r:embed="rId9" cstate="print"/>
          <a:srcRect/>
          <a:stretch>
            <a:fillRect/>
          </a:stretch>
        </p:blipFill>
        <p:spPr bwMode="auto">
          <a:xfrm>
            <a:off x="5251450" y="3670300"/>
            <a:ext cx="1409700" cy="227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p:cNvGrpSpPr>
            <a:grpSpLocks/>
          </p:cNvGrpSpPr>
          <p:nvPr/>
        </p:nvGrpSpPr>
        <p:grpSpPr bwMode="auto">
          <a:xfrm>
            <a:off x="285750" y="2047875"/>
            <a:ext cx="5976938" cy="144463"/>
            <a:chOff x="300" y="1474"/>
            <a:chExt cx="3765" cy="91"/>
          </a:xfrm>
        </p:grpSpPr>
        <p:sp>
          <p:nvSpPr>
            <p:cNvPr id="20498" name="Rectangle 3"/>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20499" name="Line 4"/>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20483" name="Rectangle 5"/>
          <p:cNvSpPr>
            <a:spLocks noGrp="1" noChangeArrowheads="1"/>
          </p:cNvSpPr>
          <p:nvPr>
            <p:ph type="title" sz="quarter"/>
          </p:nvPr>
        </p:nvSpPr>
        <p:spPr>
          <a:xfrm>
            <a:off x="174625" y="1062038"/>
            <a:ext cx="6172200" cy="979487"/>
          </a:xfrm>
          <a:noFill/>
        </p:spPr>
        <p:txBody>
          <a:bodyPr anchor="b"/>
          <a:lstStyle/>
          <a:p>
            <a:pPr algn="l" eaLnBrk="1" hangingPunct="1"/>
            <a:r>
              <a:rPr lang="tr-TR" altLang="tr-TR" sz="2000" b="1" smtClean="0">
                <a:latin typeface="Verdana" pitchFamily="34" charset="0"/>
              </a:rPr>
              <a:t>OPERATION OF THE DEVICE (1)</a:t>
            </a:r>
          </a:p>
        </p:txBody>
      </p:sp>
      <p:sp>
        <p:nvSpPr>
          <p:cNvPr id="20484" name="Text Box 9"/>
          <p:cNvSpPr txBox="1">
            <a:spLocks noChangeArrowheads="1"/>
          </p:cNvSpPr>
          <p:nvPr/>
        </p:nvSpPr>
        <p:spPr bwMode="auto">
          <a:xfrm>
            <a:off x="3170238" y="8821738"/>
            <a:ext cx="550862" cy="215900"/>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10/13</a:t>
            </a:r>
          </a:p>
        </p:txBody>
      </p:sp>
      <p:sp>
        <p:nvSpPr>
          <p:cNvPr id="20485" name="Rectangle 10"/>
          <p:cNvSpPr>
            <a:spLocks noChangeArrowheads="1"/>
          </p:cNvSpPr>
          <p:nvPr/>
        </p:nvSpPr>
        <p:spPr bwMode="auto">
          <a:xfrm>
            <a:off x="-168275" y="2012950"/>
            <a:ext cx="6858000" cy="0"/>
          </a:xfrm>
          <a:prstGeom prst="rect">
            <a:avLst/>
          </a:prstGeom>
          <a:noFill/>
          <a:ln w="9525">
            <a:noFill/>
            <a:miter lim="800000"/>
            <a:headEnd/>
            <a:tailEnd/>
          </a:ln>
        </p:spPr>
        <p:txBody>
          <a:bodyPr wrap="none" anchor="ctr">
            <a:spAutoFit/>
          </a:bodyPr>
          <a:lstStyle/>
          <a:p>
            <a:pPr algn="ctr" eaLnBrk="1" hangingPunct="1"/>
            <a:endParaRPr lang="tr-TR" altLang="tr-TR"/>
          </a:p>
        </p:txBody>
      </p:sp>
      <p:sp>
        <p:nvSpPr>
          <p:cNvPr id="20486" name="Rectangle 11"/>
          <p:cNvSpPr>
            <a:spLocks noChangeArrowheads="1"/>
          </p:cNvSpPr>
          <p:nvPr/>
        </p:nvSpPr>
        <p:spPr bwMode="auto">
          <a:xfrm>
            <a:off x="-168275" y="1931988"/>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grpSp>
        <p:nvGrpSpPr>
          <p:cNvPr id="20487" name="Group 13"/>
          <p:cNvGrpSpPr>
            <a:grpSpLocks/>
          </p:cNvGrpSpPr>
          <p:nvPr/>
        </p:nvGrpSpPr>
        <p:grpSpPr bwMode="auto">
          <a:xfrm>
            <a:off x="404813" y="534988"/>
            <a:ext cx="5976937" cy="144462"/>
            <a:chOff x="300" y="1474"/>
            <a:chExt cx="3765" cy="91"/>
          </a:xfrm>
        </p:grpSpPr>
        <p:sp>
          <p:nvSpPr>
            <p:cNvPr id="20496" name="Rectangle 1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20497" name="Line 1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20488" name="Rectangle 85"/>
          <p:cNvSpPr>
            <a:spLocks noChangeArrowheads="1"/>
          </p:cNvSpPr>
          <p:nvPr/>
        </p:nvSpPr>
        <p:spPr bwMode="auto">
          <a:xfrm>
            <a:off x="285750" y="-954088"/>
            <a:ext cx="6172200" cy="1524001"/>
          </a:xfrm>
          <a:prstGeom prst="rect">
            <a:avLst/>
          </a:prstGeom>
          <a:noFill/>
          <a:ln w="9525">
            <a:noFill/>
            <a:miter lim="800000"/>
            <a:headEnd/>
            <a:tailEnd/>
          </a:ln>
        </p:spPr>
        <p:txBody>
          <a:bodyPr anchor="b"/>
          <a:lstStyle/>
          <a:p>
            <a:pPr eaLnBrk="1" hangingPunct="1"/>
            <a:r>
              <a:rPr lang="en-US" altLang="tr-TR" sz="2000" b="1">
                <a:solidFill>
                  <a:schemeClr val="tx2"/>
                </a:solidFill>
                <a:latin typeface="Verdana" pitchFamily="34" charset="0"/>
              </a:rPr>
              <a:t>CONTROL BOARDS</a:t>
            </a:r>
            <a:r>
              <a:rPr lang="en-US" altLang="tr-TR" sz="2000" b="1">
                <a:solidFill>
                  <a:schemeClr val="tx2"/>
                </a:solidFill>
              </a:rPr>
              <a:t> </a:t>
            </a:r>
            <a:endParaRPr lang="tr-TR" altLang="tr-TR" sz="2000">
              <a:solidFill>
                <a:schemeClr val="tx2"/>
              </a:solidFill>
            </a:endParaRPr>
          </a:p>
        </p:txBody>
      </p:sp>
      <p:grpSp>
        <p:nvGrpSpPr>
          <p:cNvPr id="20489" name="Group 91"/>
          <p:cNvGrpSpPr>
            <a:grpSpLocks/>
          </p:cNvGrpSpPr>
          <p:nvPr/>
        </p:nvGrpSpPr>
        <p:grpSpPr bwMode="auto">
          <a:xfrm>
            <a:off x="338138" y="8123238"/>
            <a:ext cx="6119812" cy="646112"/>
            <a:chOff x="300" y="1973"/>
            <a:chExt cx="3855" cy="407"/>
          </a:xfrm>
        </p:grpSpPr>
        <p:sp>
          <p:nvSpPr>
            <p:cNvPr id="20494" name="Rectangle 92"/>
            <p:cNvSpPr>
              <a:spLocks noChangeArrowheads="1"/>
            </p:cNvSpPr>
            <p:nvPr/>
          </p:nvSpPr>
          <p:spPr bwMode="auto">
            <a:xfrm>
              <a:off x="300" y="1973"/>
              <a:ext cx="3855" cy="407"/>
            </a:xfrm>
            <a:prstGeom prst="rect">
              <a:avLst/>
            </a:prstGeom>
            <a:noFill/>
            <a:ln w="38100">
              <a:solidFill>
                <a:schemeClr val="tx1"/>
              </a:solidFill>
              <a:miter lim="800000"/>
              <a:headEnd/>
              <a:tailEnd/>
            </a:ln>
          </p:spPr>
          <p:txBody>
            <a:bodyPr>
              <a:spAutoFit/>
            </a:bodyPr>
            <a:lstStyle/>
            <a:p>
              <a:pPr lvl="1" eaLnBrk="1" hangingPunct="1"/>
              <a:r>
                <a:rPr lang="tr-TR" altLang="tr-TR" sz="1200"/>
                <a:t>	                             </a:t>
              </a:r>
              <a:r>
                <a:rPr lang="en-US" altLang="tr-TR" sz="1200" b="1" u="sng"/>
                <a:t>CAUTION !</a:t>
              </a:r>
            </a:p>
            <a:p>
              <a:pPr lvl="1" algn="ctr" eaLnBrk="1" hangingPunct="1"/>
              <a:r>
                <a:rPr lang="en-US" altLang="tr-TR" sz="1200" b="1" u="sng"/>
                <a:t>NEVER OPERATE YOUR DEVICE </a:t>
              </a:r>
            </a:p>
            <a:p>
              <a:pPr lvl="1" algn="ctr" eaLnBrk="1" hangingPunct="1"/>
              <a:r>
                <a:rPr lang="en-US" altLang="tr-TR" sz="1200" b="1" u="sng"/>
                <a:t>WITHOUT GROUND CONNECTION.</a:t>
              </a:r>
              <a:endParaRPr lang="tr-TR" altLang="tr-TR" sz="1200" b="1" u="sng"/>
            </a:p>
          </p:txBody>
        </p:sp>
        <p:pic>
          <p:nvPicPr>
            <p:cNvPr id="20495" name="Picture 93" descr="䗠䗨"/>
            <p:cNvPicPr>
              <a:picLocks noChangeAspect="1" noChangeArrowheads="1"/>
            </p:cNvPicPr>
            <p:nvPr/>
          </p:nvPicPr>
          <p:blipFill>
            <a:blip r:embed="rId3" cstate="print"/>
            <a:srcRect/>
            <a:stretch>
              <a:fillRect/>
            </a:stretch>
          </p:blipFill>
          <p:spPr bwMode="auto">
            <a:xfrm>
              <a:off x="385" y="2024"/>
              <a:ext cx="358" cy="316"/>
            </a:xfrm>
            <a:prstGeom prst="rect">
              <a:avLst/>
            </a:prstGeom>
            <a:noFill/>
            <a:ln w="9525">
              <a:noFill/>
              <a:miter lim="800000"/>
              <a:headEnd/>
              <a:tailEnd/>
            </a:ln>
          </p:spPr>
        </p:pic>
      </p:grpSp>
      <p:sp>
        <p:nvSpPr>
          <p:cNvPr id="20490" name="69 Dikdörtgen"/>
          <p:cNvSpPr>
            <a:spLocks noChangeArrowheads="1"/>
          </p:cNvSpPr>
          <p:nvPr/>
        </p:nvSpPr>
        <p:spPr bwMode="auto">
          <a:xfrm>
            <a:off x="211138" y="2220913"/>
            <a:ext cx="6191250" cy="769937"/>
          </a:xfrm>
          <a:prstGeom prst="rect">
            <a:avLst/>
          </a:prstGeom>
          <a:noFill/>
          <a:ln w="9525">
            <a:noFill/>
            <a:miter lim="800000"/>
            <a:headEnd/>
            <a:tailEnd/>
          </a:ln>
        </p:spPr>
        <p:txBody>
          <a:bodyPr>
            <a:spAutoFit/>
          </a:bodyPr>
          <a:lstStyle/>
          <a:p>
            <a:pPr eaLnBrk="1" hangingPunct="1"/>
            <a:r>
              <a:rPr lang="tr-TR" altLang="tr-TR" sz="1100"/>
              <a:t>Banquet trolley </a:t>
            </a:r>
            <a:r>
              <a:rPr lang="en-US" altLang="tr-TR" sz="1100"/>
              <a:t>is used in kitchens of restaurants, fast food stands, canteens, hospitals in order to keep </a:t>
            </a:r>
            <a:r>
              <a:rPr lang="tr-TR" altLang="tr-TR" sz="1100"/>
              <a:t>foods </a:t>
            </a:r>
            <a:r>
              <a:rPr lang="en-US" altLang="tr-TR" sz="1100"/>
              <a:t>warm and ready for service. </a:t>
            </a:r>
          </a:p>
          <a:p>
            <a:pPr eaLnBrk="1" hangingPunct="1"/>
            <a:r>
              <a:rPr lang="en-US" altLang="tr-TR" sz="1100"/>
              <a:t>Before initial use of the device, the outer surface should be wiped with a cloth soaked in warm water and soap.</a:t>
            </a:r>
            <a:r>
              <a:rPr lang="tr-TR" altLang="tr-TR" sz="1100"/>
              <a:t> </a:t>
            </a:r>
          </a:p>
        </p:txBody>
      </p:sp>
      <p:sp>
        <p:nvSpPr>
          <p:cNvPr id="20491" name="70 Dikdörtgen"/>
          <p:cNvSpPr>
            <a:spLocks noChangeArrowheads="1"/>
          </p:cNvSpPr>
          <p:nvPr/>
        </p:nvSpPr>
        <p:spPr bwMode="auto">
          <a:xfrm>
            <a:off x="92075" y="7678738"/>
            <a:ext cx="6765925" cy="400050"/>
          </a:xfrm>
          <a:prstGeom prst="rect">
            <a:avLst/>
          </a:prstGeom>
          <a:noFill/>
          <a:ln w="9525">
            <a:noFill/>
            <a:miter lim="800000"/>
            <a:headEnd/>
            <a:tailEnd/>
          </a:ln>
        </p:spPr>
        <p:txBody>
          <a:bodyPr>
            <a:spAutoFit/>
          </a:bodyPr>
          <a:lstStyle/>
          <a:p>
            <a:pPr algn="ctr" eaLnBrk="1" hangingPunct="1"/>
            <a:r>
              <a:rPr lang="en-US" altLang="tr-TR" sz="1000" b="1" u="sng"/>
              <a:t>NOTE:  </a:t>
            </a:r>
            <a:r>
              <a:rPr lang="en-US" altLang="tr-TR" sz="1000" b="1"/>
              <a:t>Do not use except purpose of use. The device should be operated by qualified personnel knowing safety terms and technical specifications and who has read the instruction manual.</a:t>
            </a:r>
            <a:endParaRPr lang="tr-TR" altLang="tr-TR" sz="1000"/>
          </a:p>
        </p:txBody>
      </p:sp>
      <p:pic>
        <p:nvPicPr>
          <p:cNvPr id="20492" name="Resim 1"/>
          <p:cNvPicPr>
            <a:picLocks noChangeAspect="1"/>
          </p:cNvPicPr>
          <p:nvPr/>
        </p:nvPicPr>
        <p:blipFill>
          <a:blip r:embed="rId4" cstate="print"/>
          <a:srcRect/>
          <a:stretch>
            <a:fillRect/>
          </a:stretch>
        </p:blipFill>
        <p:spPr bwMode="auto">
          <a:xfrm>
            <a:off x="2051050" y="715963"/>
            <a:ext cx="1954213" cy="935037"/>
          </a:xfrm>
          <a:prstGeom prst="rect">
            <a:avLst/>
          </a:prstGeom>
          <a:noFill/>
          <a:ln w="9525">
            <a:noFill/>
            <a:miter lim="800000"/>
            <a:headEnd/>
            <a:tailEnd/>
          </a:ln>
        </p:spPr>
      </p:pic>
      <p:sp>
        <p:nvSpPr>
          <p:cNvPr id="2" name="Dikdörtgen 1"/>
          <p:cNvSpPr/>
          <p:nvPr/>
        </p:nvSpPr>
        <p:spPr>
          <a:xfrm>
            <a:off x="220663" y="2911475"/>
            <a:ext cx="6256337" cy="5040313"/>
          </a:xfrm>
          <a:prstGeom prst="rect">
            <a:avLst/>
          </a:prstGeom>
        </p:spPr>
        <p:txBody>
          <a:bodyPr>
            <a:spAutoFit/>
          </a:bodyPr>
          <a:lstStyle/>
          <a:p>
            <a:pPr>
              <a:lnSpc>
                <a:spcPct val="107000"/>
              </a:lnSpc>
              <a:spcAft>
                <a:spcPts val="800"/>
              </a:spcAft>
              <a:defRPr/>
            </a:pPr>
            <a:r>
              <a:rPr lang="en-GB" sz="1000" dirty="0">
                <a:latin typeface="+mj-lt"/>
                <a:ea typeface="Calibri" panose="020F0502020204030204" pitchFamily="34" charset="0"/>
                <a:cs typeface="Arial" panose="020B0604020202020204" pitchFamily="34" charset="0"/>
              </a:rPr>
              <a:t>The control panel provides the following controls and functions:</a:t>
            </a:r>
            <a:endParaRPr lang="tr-TR" sz="1000" dirty="0">
              <a:latin typeface="+mj-lt"/>
              <a:ea typeface="Calibri" panose="020F0502020204030204" pitchFamily="34" charset="0"/>
              <a:cs typeface="Arial" panose="020B0604020202020204" pitchFamily="34" charset="0"/>
            </a:endParaRPr>
          </a:p>
          <a:p>
            <a:pPr marL="342900" indent="-342900">
              <a:spcAft>
                <a:spcPts val="0"/>
              </a:spcAft>
              <a:buFont typeface="+mj-lt"/>
              <a:buAutoNum type="arabicPeriod"/>
              <a:defRPr/>
            </a:pPr>
            <a:r>
              <a:rPr lang="en-GB" sz="1000" dirty="0">
                <a:latin typeface="+mj-lt"/>
                <a:ea typeface="Calibri" panose="020F0502020204030204" pitchFamily="34" charset="0"/>
                <a:cs typeface="Arial" panose="020B0604020202020204" pitchFamily="34" charset="0"/>
              </a:rPr>
              <a:t>SET key</a:t>
            </a:r>
            <a:endParaRPr lang="tr-TR" sz="1000" dirty="0">
              <a:latin typeface="+mj-lt"/>
              <a:ea typeface="Calibri" panose="020F0502020204030204" pitchFamily="34" charset="0"/>
              <a:cs typeface="Arial" panose="020B0604020202020204" pitchFamily="34" charset="0"/>
            </a:endParaRPr>
          </a:p>
          <a:p>
            <a:pPr marL="742950" lvl="1" indent="-285750">
              <a:lnSpc>
                <a:spcPct val="107000"/>
              </a:lnSpc>
              <a:spcAft>
                <a:spcPts val="0"/>
              </a:spcAft>
              <a:buFont typeface="Symbol" panose="05050102010706020507" pitchFamily="18" charset="2"/>
              <a:buChar char=""/>
              <a:defRPr/>
            </a:pPr>
            <a:r>
              <a:rPr lang="en-GB" sz="1000" dirty="0">
                <a:latin typeface="+mj-lt"/>
                <a:ea typeface="Calibri" panose="020F0502020204030204" pitchFamily="34" charset="0"/>
                <a:cs typeface="Arial" panose="020B0604020202020204" pitchFamily="34" charset="0"/>
              </a:rPr>
              <a:t>Use to enter/set input values</a:t>
            </a:r>
            <a:endParaRPr lang="tr-TR" sz="1000" dirty="0">
              <a:latin typeface="+mj-lt"/>
              <a:ea typeface="Calibri" panose="020F0502020204030204" pitchFamily="34" charset="0"/>
              <a:cs typeface="Arial" panose="020B0604020202020204" pitchFamily="34" charset="0"/>
            </a:endParaRPr>
          </a:p>
          <a:p>
            <a:pPr marL="342900" indent="-342900">
              <a:spcAft>
                <a:spcPts val="0"/>
              </a:spcAft>
              <a:buFont typeface="+mj-lt"/>
              <a:buAutoNum type="arabicPeriod"/>
              <a:defRPr/>
            </a:pPr>
            <a:r>
              <a:rPr lang="en-GB" sz="1000" dirty="0">
                <a:latin typeface="+mj-lt"/>
                <a:ea typeface="Calibri" panose="020F0502020204030204" pitchFamily="34" charset="0"/>
                <a:cs typeface="Arial" panose="020B0604020202020204" pitchFamily="34" charset="0"/>
              </a:rPr>
              <a:t>ON/OFF key</a:t>
            </a:r>
            <a:endParaRPr lang="tr-TR" sz="1000" dirty="0">
              <a:latin typeface="+mj-lt"/>
              <a:ea typeface="Calibri" panose="020F0502020204030204" pitchFamily="34" charset="0"/>
              <a:cs typeface="Arial" panose="020B0604020202020204" pitchFamily="34" charset="0"/>
            </a:endParaRPr>
          </a:p>
          <a:p>
            <a:pPr marL="742950" lvl="1" indent="-285750">
              <a:lnSpc>
                <a:spcPct val="107000"/>
              </a:lnSpc>
              <a:spcAft>
                <a:spcPts val="0"/>
              </a:spcAft>
              <a:buFont typeface="Symbol" panose="05050102010706020507" pitchFamily="18" charset="2"/>
              <a:buChar char=""/>
              <a:defRPr/>
            </a:pPr>
            <a:r>
              <a:rPr lang="en-GB" sz="1000" dirty="0">
                <a:latin typeface="+mj-lt"/>
                <a:ea typeface="Calibri" panose="020F0502020204030204" pitchFamily="34" charset="0"/>
                <a:cs typeface="Arial" panose="020B0604020202020204" pitchFamily="34" charset="0"/>
              </a:rPr>
              <a:t>Hold down for 4 seconds to turn the cabinet on or off</a:t>
            </a:r>
            <a:endParaRPr lang="tr-TR" sz="1000" dirty="0">
              <a:latin typeface="+mj-lt"/>
              <a:ea typeface="Calibri" panose="020F0502020204030204" pitchFamily="34" charset="0"/>
              <a:cs typeface="Arial" panose="020B0604020202020204" pitchFamily="34" charset="0"/>
            </a:endParaRPr>
          </a:p>
          <a:p>
            <a:pPr marL="342900" indent="-342900">
              <a:spcAft>
                <a:spcPts val="0"/>
              </a:spcAft>
              <a:buFont typeface="+mj-lt"/>
              <a:buAutoNum type="arabicPeriod"/>
              <a:defRPr/>
            </a:pPr>
            <a:r>
              <a:rPr lang="en-GB" sz="1000" dirty="0">
                <a:latin typeface="+mj-lt"/>
                <a:ea typeface="Calibri" panose="020F0502020204030204" pitchFamily="34" charset="0"/>
                <a:cs typeface="Arial" panose="020B0604020202020204" pitchFamily="34" charset="0"/>
              </a:rPr>
              <a:t>DOWN key</a:t>
            </a:r>
            <a:endParaRPr lang="tr-TR" sz="1000" dirty="0">
              <a:latin typeface="+mj-lt"/>
              <a:ea typeface="Calibri" panose="020F0502020204030204" pitchFamily="34" charset="0"/>
              <a:cs typeface="Arial" panose="020B0604020202020204" pitchFamily="34" charset="0"/>
            </a:endParaRPr>
          </a:p>
          <a:p>
            <a:pPr marL="742950" lvl="1" indent="-285750">
              <a:lnSpc>
                <a:spcPct val="107000"/>
              </a:lnSpc>
              <a:spcAft>
                <a:spcPts val="0"/>
              </a:spcAft>
              <a:buFont typeface="Symbol" panose="05050102010706020507" pitchFamily="18" charset="2"/>
              <a:buChar char=""/>
              <a:defRPr/>
            </a:pPr>
            <a:r>
              <a:rPr lang="en-GB" sz="1000" dirty="0">
                <a:latin typeface="+mj-lt"/>
                <a:ea typeface="Calibri" panose="020F0502020204030204" pitchFamily="34" charset="0"/>
                <a:cs typeface="Arial" panose="020B0604020202020204" pitchFamily="34" charset="0"/>
              </a:rPr>
              <a:t>Use to scroll down through the menu or to change/reduce the value</a:t>
            </a:r>
            <a:endParaRPr lang="tr-TR" sz="1000" dirty="0">
              <a:latin typeface="+mj-lt"/>
              <a:ea typeface="Calibri" panose="020F0502020204030204" pitchFamily="34" charset="0"/>
              <a:cs typeface="Arial" panose="020B0604020202020204" pitchFamily="34" charset="0"/>
            </a:endParaRPr>
          </a:p>
          <a:p>
            <a:pPr marL="342900" indent="-342900">
              <a:spcAft>
                <a:spcPts val="0"/>
              </a:spcAft>
              <a:buFont typeface="+mj-lt"/>
              <a:buAutoNum type="arabicPeriod"/>
              <a:defRPr/>
            </a:pPr>
            <a:r>
              <a:rPr lang="en-GB" sz="1000" dirty="0">
                <a:latin typeface="+mj-lt"/>
                <a:ea typeface="Calibri" panose="020F0502020204030204" pitchFamily="34" charset="0"/>
                <a:cs typeface="Arial" panose="020B0604020202020204" pitchFamily="34" charset="0"/>
              </a:rPr>
              <a:t>UP key</a:t>
            </a:r>
            <a:endParaRPr lang="tr-TR" sz="1000" dirty="0">
              <a:latin typeface="+mj-lt"/>
              <a:ea typeface="Calibri" panose="020F0502020204030204" pitchFamily="34" charset="0"/>
              <a:cs typeface="Arial" panose="020B0604020202020204" pitchFamily="34" charset="0"/>
            </a:endParaRPr>
          </a:p>
          <a:p>
            <a:pPr marL="742950" lvl="1" indent="-285750">
              <a:lnSpc>
                <a:spcPct val="107000"/>
              </a:lnSpc>
              <a:spcAft>
                <a:spcPts val="0"/>
              </a:spcAft>
              <a:buFont typeface="Symbol" panose="05050102010706020507" pitchFamily="18" charset="2"/>
              <a:buChar char=""/>
              <a:defRPr/>
            </a:pPr>
            <a:r>
              <a:rPr lang="en-GB" sz="1000" dirty="0">
                <a:latin typeface="+mj-lt"/>
                <a:ea typeface="Calibri" panose="020F0502020204030204" pitchFamily="34" charset="0"/>
                <a:cs typeface="Arial" panose="020B0604020202020204" pitchFamily="34" charset="0"/>
              </a:rPr>
              <a:t>Use to scroll up through a menu or to change/increase the value</a:t>
            </a:r>
            <a:endParaRPr lang="tr-TR" sz="1000" dirty="0">
              <a:latin typeface="+mj-lt"/>
              <a:ea typeface="Calibri" panose="020F0502020204030204" pitchFamily="34" charset="0"/>
              <a:cs typeface="Arial" panose="020B0604020202020204" pitchFamily="34" charset="0"/>
            </a:endParaRPr>
          </a:p>
          <a:p>
            <a:pPr marL="742950" lvl="1" indent="-285750">
              <a:lnSpc>
                <a:spcPct val="107000"/>
              </a:lnSpc>
              <a:spcAft>
                <a:spcPts val="0"/>
              </a:spcAft>
              <a:buFont typeface="Symbol" panose="05050102010706020507" pitchFamily="18" charset="2"/>
              <a:buChar char=""/>
              <a:defRPr/>
            </a:pPr>
            <a:endParaRPr lang="tr-TR" sz="1000" dirty="0">
              <a:latin typeface="+mj-lt"/>
              <a:ea typeface="Calibri" panose="020F0502020204030204" pitchFamily="34" charset="0"/>
              <a:cs typeface="Arial" panose="020B0604020202020204" pitchFamily="34" charset="0"/>
            </a:endParaRPr>
          </a:p>
          <a:p>
            <a:pPr>
              <a:defRPr/>
            </a:pPr>
            <a:r>
              <a:rPr lang="en-GB" sz="1000" b="1" dirty="0">
                <a:latin typeface="Arial" panose="020B0604020202020204" pitchFamily="34" charset="0"/>
              </a:rPr>
              <a:t>FRONT PANEL FUNCTIONS</a:t>
            </a:r>
            <a:endParaRPr lang="tr-TR" sz="1000" b="1" dirty="0">
              <a:latin typeface="Arial" panose="020B0604020202020204" pitchFamily="34" charset="0"/>
            </a:endParaRPr>
          </a:p>
          <a:p>
            <a:pPr>
              <a:defRPr/>
            </a:pPr>
            <a:r>
              <a:rPr lang="en-GB" sz="1000" dirty="0">
                <a:latin typeface="Arial" panose="020B0604020202020204" pitchFamily="34" charset="0"/>
              </a:rPr>
              <a:t>The control panel can be locked and unlocked.</a:t>
            </a:r>
            <a:endParaRPr lang="tr-TR" sz="1000" dirty="0">
              <a:latin typeface="Arial" panose="020B0604020202020204" pitchFamily="34" charset="0"/>
            </a:endParaRPr>
          </a:p>
          <a:p>
            <a:pPr>
              <a:defRPr/>
            </a:pPr>
            <a:r>
              <a:rPr lang="en-GB" sz="1000" b="1" dirty="0">
                <a:latin typeface="Arial" panose="020B0604020202020204" pitchFamily="34" charset="0"/>
              </a:rPr>
              <a:t>To lock the controls:</a:t>
            </a:r>
            <a:endParaRPr lang="tr-TR" sz="1000" dirty="0">
              <a:latin typeface="Arial" panose="020B0604020202020204" pitchFamily="34" charset="0"/>
            </a:endParaRPr>
          </a:p>
          <a:p>
            <a:pPr>
              <a:defRPr/>
            </a:pPr>
            <a:r>
              <a:rPr lang="en-GB" sz="1000" dirty="0">
                <a:latin typeface="Arial" panose="020B0604020202020204" pitchFamily="34" charset="0"/>
              </a:rPr>
              <a:t>Ensure that no procedure is in progress</a:t>
            </a:r>
            <a:endParaRPr lang="tr-TR" sz="1000" dirty="0">
              <a:latin typeface="Arial" panose="020B0604020202020204" pitchFamily="34" charset="0"/>
            </a:endParaRPr>
          </a:p>
          <a:p>
            <a:pPr>
              <a:defRPr/>
            </a:pPr>
            <a:r>
              <a:rPr lang="en-GB" sz="1000" dirty="0">
                <a:latin typeface="Arial" panose="020B0604020202020204" pitchFamily="34" charset="0"/>
              </a:rPr>
              <a:t>Do not operate for 30 seconds</a:t>
            </a:r>
            <a:endParaRPr lang="tr-TR" sz="1000" dirty="0">
              <a:latin typeface="Arial" panose="020B0604020202020204" pitchFamily="34" charset="0"/>
            </a:endParaRPr>
          </a:p>
          <a:p>
            <a:pPr>
              <a:defRPr/>
            </a:pPr>
            <a:r>
              <a:rPr lang="en-GB" sz="1000" dirty="0">
                <a:latin typeface="Arial" panose="020B0604020202020204" pitchFamily="34" charset="0"/>
              </a:rPr>
              <a:t>The display will show “LOC” for 1 second and the keyboard will lock automatically</a:t>
            </a:r>
            <a:endParaRPr lang="tr-TR" sz="1000" dirty="0">
              <a:latin typeface="Arial" panose="020B0604020202020204" pitchFamily="34" charset="0"/>
            </a:endParaRPr>
          </a:p>
          <a:p>
            <a:pPr>
              <a:defRPr/>
            </a:pPr>
            <a:r>
              <a:rPr lang="en-GB" sz="1000" b="1" dirty="0">
                <a:latin typeface="Arial" panose="020B0604020202020204" pitchFamily="34" charset="0"/>
              </a:rPr>
              <a:t>To unlock the controls:</a:t>
            </a:r>
            <a:endParaRPr lang="tr-TR" sz="1000" dirty="0">
              <a:latin typeface="Arial" panose="020B0604020202020204" pitchFamily="34" charset="0"/>
            </a:endParaRPr>
          </a:p>
          <a:p>
            <a:pPr>
              <a:defRPr/>
            </a:pPr>
            <a:r>
              <a:rPr lang="en-GB" sz="1000" dirty="0">
                <a:latin typeface="Arial" panose="020B0604020202020204" pitchFamily="34" charset="0"/>
              </a:rPr>
              <a:t>Touch a key for one second: the display will show the message “UNL” for one second</a:t>
            </a:r>
            <a:endParaRPr lang="tr-TR" sz="1000" dirty="0">
              <a:latin typeface="Arial" panose="020B0604020202020204" pitchFamily="34" charset="0"/>
            </a:endParaRPr>
          </a:p>
          <a:p>
            <a:pPr>
              <a:defRPr/>
            </a:pPr>
            <a:r>
              <a:rPr lang="en-GB" sz="1000" b="1" dirty="0">
                <a:latin typeface="Arial" panose="020B0604020202020204" pitchFamily="34" charset="0"/>
              </a:rPr>
              <a:t>TEMPERATURE SETTING</a:t>
            </a:r>
            <a:endParaRPr lang="tr-TR" sz="1000" b="1" dirty="0">
              <a:latin typeface="Arial" panose="020B0604020202020204" pitchFamily="34" charset="0"/>
            </a:endParaRPr>
          </a:p>
          <a:p>
            <a:pPr>
              <a:defRPr/>
            </a:pPr>
            <a:r>
              <a:rPr lang="en-GB" sz="1000" dirty="0">
                <a:latin typeface="Arial" panose="020B0604020202020204" pitchFamily="34" charset="0"/>
              </a:rPr>
              <a:t>Ensure that the control panel is not locked and that no procedure is on progress.</a:t>
            </a:r>
            <a:endParaRPr lang="tr-TR" sz="1000" dirty="0">
              <a:latin typeface="Arial" panose="020B0604020202020204" pitchFamily="34" charset="0"/>
            </a:endParaRPr>
          </a:p>
          <a:p>
            <a:pPr>
              <a:defRPr/>
            </a:pPr>
            <a:r>
              <a:rPr lang="en-GB" sz="1000" dirty="0">
                <a:latin typeface="Arial" panose="020B0604020202020204" pitchFamily="34" charset="0"/>
              </a:rPr>
              <a:t>Touch the SET key, the * LED will flash.</a:t>
            </a:r>
            <a:endParaRPr lang="tr-TR" sz="1000" dirty="0">
              <a:latin typeface="Arial" panose="020B0604020202020204" pitchFamily="34" charset="0"/>
            </a:endParaRPr>
          </a:p>
          <a:p>
            <a:pPr>
              <a:defRPr/>
            </a:pPr>
            <a:r>
              <a:rPr lang="en-GB" sz="1000" dirty="0">
                <a:latin typeface="Arial" panose="020B0604020202020204" pitchFamily="34" charset="0"/>
              </a:rPr>
              <a:t>Change the temperature setting by the use of the UP and DOWN arrows.</a:t>
            </a:r>
            <a:endParaRPr lang="tr-TR" sz="1000" dirty="0">
              <a:latin typeface="Arial" panose="020B0604020202020204" pitchFamily="34" charset="0"/>
            </a:endParaRPr>
          </a:p>
          <a:p>
            <a:pPr>
              <a:defRPr/>
            </a:pPr>
            <a:r>
              <a:rPr lang="en-GB" sz="1000" dirty="0">
                <a:latin typeface="Arial" panose="020B0604020202020204" pitchFamily="34" charset="0"/>
              </a:rPr>
              <a:t>Touch the SET key or do not operate for 15 secs. The * LED will stop showing and the controller will exit this procedure.</a:t>
            </a:r>
            <a:endParaRPr lang="tr-TR" sz="1000" dirty="0">
              <a:latin typeface="Arial" panose="020B0604020202020204" pitchFamily="34" charset="0"/>
            </a:endParaRPr>
          </a:p>
          <a:p>
            <a:pPr>
              <a:defRPr/>
            </a:pPr>
            <a:r>
              <a:rPr lang="en-GB" sz="1000" dirty="0">
                <a:latin typeface="Arial" panose="020B0604020202020204" pitchFamily="34" charset="0"/>
              </a:rPr>
              <a:t>To exit the temperature setting procedure before it is complete.</a:t>
            </a:r>
            <a:endParaRPr lang="tr-TR" sz="1000" dirty="0">
              <a:latin typeface="Arial" panose="020B0604020202020204" pitchFamily="34" charset="0"/>
            </a:endParaRPr>
          </a:p>
          <a:p>
            <a:pPr>
              <a:defRPr/>
            </a:pPr>
            <a:r>
              <a:rPr lang="en-GB" sz="1000" dirty="0">
                <a:latin typeface="Arial" panose="020B0604020202020204" pitchFamily="34" charset="0"/>
              </a:rPr>
              <a:t>Touch the ON/OFF key (any changes will not be saved). The working set point can also be set via the SP parameter.</a:t>
            </a:r>
            <a:endParaRPr lang="tr-TR" sz="1000" dirty="0">
              <a:latin typeface="Arial" panose="020B0604020202020204" pitchFamily="34" charset="0"/>
            </a:endParaRPr>
          </a:p>
          <a:p>
            <a:pPr>
              <a:defRPr/>
            </a:pPr>
            <a:r>
              <a:rPr lang="en-GB" sz="1000" b="1" dirty="0">
                <a:latin typeface="Arial" panose="020B0604020202020204" pitchFamily="34" charset="0"/>
              </a:rPr>
              <a:t>SETTING</a:t>
            </a:r>
            <a:r>
              <a:rPr lang="tr-TR" sz="1000" b="1" dirty="0">
                <a:latin typeface="Arial" panose="020B0604020202020204" pitchFamily="34" charset="0"/>
              </a:rPr>
              <a:t> OF OPERATION TIME (AVAILABLE FOR OBA 70182 MD MODELS)</a:t>
            </a:r>
          </a:p>
          <a:p>
            <a:pPr>
              <a:defRPr/>
            </a:pPr>
            <a:r>
              <a:rPr lang="en-US" sz="1000" dirty="0">
                <a:latin typeface="Arial" panose="020B0604020202020204" pitchFamily="34" charset="0"/>
              </a:rPr>
              <a:t>The timer is set to the desired run time</a:t>
            </a:r>
            <a:r>
              <a:rPr lang="tr-TR" sz="1000" dirty="0">
                <a:latin typeface="Arial" panose="020B0604020202020204" pitchFamily="34" charset="0"/>
              </a:rPr>
              <a:t>.</a:t>
            </a:r>
          </a:p>
          <a:p>
            <a:pPr>
              <a:defRPr/>
            </a:pPr>
            <a:r>
              <a:rPr lang="en-US" sz="1000" dirty="0">
                <a:latin typeface="Arial" panose="020B0604020202020204" pitchFamily="34" charset="0"/>
              </a:rPr>
              <a:t>The device will shut down after a period of time</a:t>
            </a:r>
            <a:r>
              <a:rPr lang="tr-TR" sz="1000" dirty="0">
                <a:latin typeface="Arial" panose="020B0604020202020204" pitchFamily="34" charset="0"/>
              </a:rPr>
              <a:t>.</a:t>
            </a:r>
          </a:p>
          <a:p>
            <a:pPr marL="742950" lvl="1" indent="-285750">
              <a:lnSpc>
                <a:spcPct val="107000"/>
              </a:lnSpc>
              <a:spcAft>
                <a:spcPts val="0"/>
              </a:spcAft>
              <a:buFont typeface="Symbol" panose="05050102010706020507" pitchFamily="18" charset="2"/>
              <a:buChar char=""/>
              <a:defRPr/>
            </a:pPr>
            <a:endParaRPr lang="tr-TR" sz="1000" dirty="0">
              <a:latin typeface="+mj-lt"/>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09550" y="-468313"/>
            <a:ext cx="6172200" cy="1524001"/>
          </a:xfrm>
          <a:noFill/>
        </p:spPr>
        <p:txBody>
          <a:bodyPr/>
          <a:lstStyle/>
          <a:p>
            <a:pPr algn="l" eaLnBrk="1" hangingPunct="1"/>
            <a:r>
              <a:rPr lang="en-US" altLang="tr-TR" sz="2000" b="1" smtClean="0"/>
              <a:t/>
            </a:r>
            <a:br>
              <a:rPr lang="en-US" altLang="tr-TR" sz="2000" b="1" smtClean="0"/>
            </a:br>
            <a:r>
              <a:rPr lang="en-US" altLang="tr-TR" sz="2000" b="1" smtClean="0">
                <a:latin typeface="Verdana" pitchFamily="34" charset="0"/>
              </a:rPr>
              <a:t>OPERATION OF THE DEVICE (2)</a:t>
            </a:r>
            <a:endParaRPr lang="tr-TR" altLang="tr-TR" sz="2000" b="1" smtClean="0">
              <a:latin typeface="Verdana" pitchFamily="34" charset="0"/>
            </a:endParaRPr>
          </a:p>
        </p:txBody>
      </p:sp>
      <p:grpSp>
        <p:nvGrpSpPr>
          <p:cNvPr id="22531" name="Group 3"/>
          <p:cNvGrpSpPr>
            <a:grpSpLocks/>
          </p:cNvGrpSpPr>
          <p:nvPr/>
        </p:nvGrpSpPr>
        <p:grpSpPr bwMode="auto">
          <a:xfrm>
            <a:off x="331788" y="611188"/>
            <a:ext cx="5976937" cy="144462"/>
            <a:chOff x="300" y="1474"/>
            <a:chExt cx="3765" cy="91"/>
          </a:xfrm>
        </p:grpSpPr>
        <p:sp>
          <p:nvSpPr>
            <p:cNvPr id="22547" name="Rectangle 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22548" name="Line 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22532" name="Rectangle 6"/>
          <p:cNvSpPr>
            <a:spLocks noChangeArrowheads="1"/>
          </p:cNvSpPr>
          <p:nvPr/>
        </p:nvSpPr>
        <p:spPr bwMode="auto">
          <a:xfrm>
            <a:off x="260350" y="776288"/>
            <a:ext cx="6119813" cy="257175"/>
          </a:xfrm>
          <a:prstGeom prst="rect">
            <a:avLst/>
          </a:prstGeom>
          <a:noFill/>
          <a:ln w="9525">
            <a:noFill/>
            <a:miter lim="800000"/>
            <a:headEnd/>
            <a:tailEnd/>
          </a:ln>
        </p:spPr>
        <p:txBody>
          <a:bodyPr anchor="ctr">
            <a:spAutoFit/>
          </a:bodyPr>
          <a:lstStyle/>
          <a:p>
            <a:pPr eaLnBrk="1" hangingPunct="1">
              <a:lnSpc>
                <a:spcPct val="90000"/>
              </a:lnSpc>
            </a:pPr>
            <a:r>
              <a:rPr lang="tr-TR" altLang="tr-TR" sz="1200">
                <a:latin typeface="Verdana" pitchFamily="34" charset="0"/>
              </a:rPr>
              <a:t>    </a:t>
            </a:r>
            <a:endParaRPr lang="tr-TR" altLang="tr-TR" sz="1200"/>
          </a:p>
        </p:txBody>
      </p:sp>
      <p:sp>
        <p:nvSpPr>
          <p:cNvPr id="22533" name="Rectangle 7"/>
          <p:cNvSpPr>
            <a:spLocks noChangeArrowheads="1"/>
          </p:cNvSpPr>
          <p:nvPr/>
        </p:nvSpPr>
        <p:spPr bwMode="auto">
          <a:xfrm>
            <a:off x="260350" y="4819650"/>
            <a:ext cx="6597650" cy="257175"/>
          </a:xfrm>
          <a:prstGeom prst="rect">
            <a:avLst/>
          </a:prstGeom>
          <a:noFill/>
          <a:ln w="9525">
            <a:noFill/>
            <a:miter lim="800000"/>
            <a:headEnd/>
            <a:tailEnd/>
          </a:ln>
        </p:spPr>
        <p:txBody>
          <a:bodyPr anchor="ctr">
            <a:spAutoFit/>
          </a:bodyPr>
          <a:lstStyle/>
          <a:p>
            <a:pPr eaLnBrk="1" hangingPunct="1">
              <a:lnSpc>
                <a:spcPct val="90000"/>
              </a:lnSpc>
            </a:pPr>
            <a:r>
              <a:rPr lang="tr-TR" altLang="tr-TR" sz="1200">
                <a:latin typeface="Verdana" pitchFamily="34" charset="0"/>
                <a:cs typeface="Times New Roman" pitchFamily="18" charset="0"/>
              </a:rPr>
              <a:t>   </a:t>
            </a:r>
            <a:endParaRPr lang="tr-TR" altLang="tr-TR" sz="1200"/>
          </a:p>
        </p:txBody>
      </p:sp>
      <p:sp>
        <p:nvSpPr>
          <p:cNvPr id="22534" name="Rectangle 8"/>
          <p:cNvSpPr>
            <a:spLocks noChangeArrowheads="1"/>
          </p:cNvSpPr>
          <p:nvPr/>
        </p:nvSpPr>
        <p:spPr bwMode="auto">
          <a:xfrm>
            <a:off x="-171450" y="2970213"/>
            <a:ext cx="7200900" cy="274637"/>
          </a:xfrm>
          <a:prstGeom prst="rect">
            <a:avLst/>
          </a:prstGeom>
          <a:noFill/>
          <a:ln w="9525">
            <a:noFill/>
            <a:miter lim="800000"/>
            <a:headEnd/>
            <a:tailEnd/>
          </a:ln>
        </p:spPr>
        <p:txBody>
          <a:bodyPr anchor="ctr">
            <a:spAutoFit/>
          </a:bodyPr>
          <a:lstStyle/>
          <a:p>
            <a:pPr algn="ctr" eaLnBrk="1" hangingPunct="1">
              <a:tabLst>
                <a:tab pos="228600" algn="l"/>
              </a:tabLst>
            </a:pPr>
            <a:r>
              <a:rPr lang="tr-TR" altLang="tr-TR" sz="1200"/>
              <a:t>	</a:t>
            </a:r>
          </a:p>
        </p:txBody>
      </p:sp>
      <p:sp>
        <p:nvSpPr>
          <p:cNvPr id="22535" name="Rectangle 9"/>
          <p:cNvSpPr>
            <a:spLocks noChangeArrowheads="1"/>
          </p:cNvSpPr>
          <p:nvPr/>
        </p:nvSpPr>
        <p:spPr bwMode="auto">
          <a:xfrm>
            <a:off x="333375" y="2360613"/>
            <a:ext cx="6048375" cy="257175"/>
          </a:xfrm>
          <a:prstGeom prst="rect">
            <a:avLst/>
          </a:prstGeom>
          <a:noFill/>
          <a:ln w="9525">
            <a:noFill/>
            <a:miter lim="800000"/>
            <a:headEnd/>
            <a:tailEnd/>
          </a:ln>
        </p:spPr>
        <p:txBody>
          <a:bodyPr anchor="ctr">
            <a:spAutoFit/>
          </a:bodyPr>
          <a:lstStyle/>
          <a:p>
            <a:pPr algn="just" eaLnBrk="1" hangingPunct="1">
              <a:lnSpc>
                <a:spcPct val="90000"/>
              </a:lnSpc>
              <a:tabLst>
                <a:tab pos="228600" algn="l"/>
              </a:tabLst>
            </a:pPr>
            <a:endParaRPr lang="tr-TR" altLang="tr-TR" sz="1200"/>
          </a:p>
        </p:txBody>
      </p:sp>
      <p:sp>
        <p:nvSpPr>
          <p:cNvPr id="22536" name="Rectangle 10"/>
          <p:cNvSpPr>
            <a:spLocks noChangeArrowheads="1"/>
          </p:cNvSpPr>
          <p:nvPr/>
        </p:nvSpPr>
        <p:spPr bwMode="auto">
          <a:xfrm>
            <a:off x="333375" y="3359150"/>
            <a:ext cx="6335713" cy="422275"/>
          </a:xfrm>
          <a:prstGeom prst="rect">
            <a:avLst/>
          </a:prstGeom>
          <a:noFill/>
          <a:ln w="9525">
            <a:noFill/>
            <a:miter lim="800000"/>
            <a:headEnd/>
            <a:tailEnd/>
          </a:ln>
        </p:spPr>
        <p:txBody>
          <a:bodyPr anchor="ctr">
            <a:spAutoFit/>
          </a:bodyPr>
          <a:lstStyle/>
          <a:p>
            <a:pPr eaLnBrk="1" hangingPunct="1">
              <a:lnSpc>
                <a:spcPct val="90000"/>
              </a:lnSpc>
              <a:tabLst>
                <a:tab pos="228600" algn="l"/>
              </a:tabLst>
            </a:pPr>
            <a:r>
              <a:rPr lang="tr-TR" altLang="tr-TR" sz="1200">
                <a:latin typeface="Verdana" pitchFamily="34" charset="0"/>
                <a:cs typeface="Times New Roman" pitchFamily="18" charset="0"/>
              </a:rPr>
              <a:t>   </a:t>
            </a:r>
            <a:endParaRPr lang="tr-TR" altLang="tr-TR" sz="1200"/>
          </a:p>
          <a:p>
            <a:pPr>
              <a:lnSpc>
                <a:spcPct val="90000"/>
              </a:lnSpc>
              <a:tabLst>
                <a:tab pos="228600" algn="l"/>
              </a:tabLst>
            </a:pPr>
            <a:endParaRPr lang="tr-TR" altLang="tr-TR" sz="1200"/>
          </a:p>
        </p:txBody>
      </p:sp>
      <p:sp>
        <p:nvSpPr>
          <p:cNvPr id="22537" name="Rectangle 11"/>
          <p:cNvSpPr>
            <a:spLocks noChangeArrowheads="1"/>
          </p:cNvSpPr>
          <p:nvPr/>
        </p:nvSpPr>
        <p:spPr bwMode="auto">
          <a:xfrm>
            <a:off x="-1246188" y="4676775"/>
            <a:ext cx="6858001" cy="0"/>
          </a:xfrm>
          <a:prstGeom prst="rect">
            <a:avLst/>
          </a:prstGeom>
          <a:noFill/>
          <a:ln w="9525">
            <a:noFill/>
            <a:miter lim="800000"/>
            <a:headEnd/>
            <a:tailEnd/>
          </a:ln>
        </p:spPr>
        <p:txBody>
          <a:bodyPr wrap="none" anchor="ctr">
            <a:spAutoFit/>
          </a:bodyPr>
          <a:lstStyle/>
          <a:p>
            <a:pPr eaLnBrk="1" hangingPunct="1">
              <a:tabLst>
                <a:tab pos="228600" algn="l"/>
              </a:tabLst>
            </a:pPr>
            <a:endParaRPr lang="tr-TR" altLang="tr-TR"/>
          </a:p>
        </p:txBody>
      </p:sp>
      <p:sp>
        <p:nvSpPr>
          <p:cNvPr id="22538" name="Rectangle 12"/>
          <p:cNvSpPr>
            <a:spLocks noChangeArrowheads="1"/>
          </p:cNvSpPr>
          <p:nvPr/>
        </p:nvSpPr>
        <p:spPr bwMode="auto">
          <a:xfrm>
            <a:off x="260350" y="3800475"/>
            <a:ext cx="6337300" cy="257175"/>
          </a:xfrm>
          <a:prstGeom prst="rect">
            <a:avLst/>
          </a:prstGeom>
          <a:noFill/>
          <a:ln w="9525">
            <a:noFill/>
            <a:miter lim="800000"/>
            <a:headEnd/>
            <a:tailEnd/>
          </a:ln>
        </p:spPr>
        <p:txBody>
          <a:bodyPr anchor="ctr">
            <a:spAutoFit/>
          </a:bodyPr>
          <a:lstStyle/>
          <a:p>
            <a:pPr algn="just" eaLnBrk="1" hangingPunct="1">
              <a:lnSpc>
                <a:spcPct val="90000"/>
              </a:lnSpc>
              <a:tabLst>
                <a:tab pos="228600" algn="l"/>
              </a:tabLst>
            </a:pPr>
            <a:endParaRPr lang="tr-TR" altLang="tr-TR" sz="1200"/>
          </a:p>
        </p:txBody>
      </p:sp>
      <p:sp>
        <p:nvSpPr>
          <p:cNvPr id="22539" name="Rectangle 13"/>
          <p:cNvSpPr>
            <a:spLocks noChangeArrowheads="1"/>
          </p:cNvSpPr>
          <p:nvPr/>
        </p:nvSpPr>
        <p:spPr bwMode="auto">
          <a:xfrm>
            <a:off x="404813" y="4294188"/>
            <a:ext cx="6453187" cy="257175"/>
          </a:xfrm>
          <a:prstGeom prst="rect">
            <a:avLst/>
          </a:prstGeom>
          <a:noFill/>
          <a:ln w="9525">
            <a:noFill/>
            <a:miter lim="800000"/>
            <a:headEnd/>
            <a:tailEnd/>
          </a:ln>
        </p:spPr>
        <p:txBody>
          <a:bodyPr anchor="ctr">
            <a:spAutoFit/>
          </a:bodyPr>
          <a:lstStyle/>
          <a:p>
            <a:pPr algn="just" eaLnBrk="1" hangingPunct="1">
              <a:lnSpc>
                <a:spcPct val="90000"/>
              </a:lnSpc>
              <a:tabLst>
                <a:tab pos="228600" algn="l"/>
              </a:tabLst>
            </a:pPr>
            <a:endParaRPr lang="tr-TR" altLang="tr-TR" sz="1200"/>
          </a:p>
        </p:txBody>
      </p:sp>
      <p:sp>
        <p:nvSpPr>
          <p:cNvPr id="22540" name="Rectangle 14"/>
          <p:cNvSpPr>
            <a:spLocks noChangeArrowheads="1"/>
          </p:cNvSpPr>
          <p:nvPr/>
        </p:nvSpPr>
        <p:spPr bwMode="auto">
          <a:xfrm>
            <a:off x="333375" y="1939925"/>
            <a:ext cx="5589588" cy="257175"/>
          </a:xfrm>
          <a:prstGeom prst="rect">
            <a:avLst/>
          </a:prstGeom>
          <a:noFill/>
          <a:ln w="9525">
            <a:noFill/>
            <a:miter lim="800000"/>
            <a:headEnd/>
            <a:tailEnd/>
          </a:ln>
        </p:spPr>
        <p:txBody>
          <a:bodyPr anchor="ctr">
            <a:spAutoFit/>
          </a:bodyPr>
          <a:lstStyle/>
          <a:p>
            <a:pPr eaLnBrk="1" hangingPunct="1">
              <a:lnSpc>
                <a:spcPct val="90000"/>
              </a:lnSpc>
            </a:pPr>
            <a:r>
              <a:rPr lang="tr-TR" altLang="tr-TR" sz="1200">
                <a:latin typeface="Verdana" pitchFamily="34" charset="0"/>
                <a:cs typeface="Arial" charset="0"/>
              </a:rPr>
              <a:t>  </a:t>
            </a:r>
            <a:endParaRPr lang="tr-TR" altLang="tr-TR" sz="1200">
              <a:cs typeface="Times New Roman" pitchFamily="18" charset="0"/>
            </a:endParaRPr>
          </a:p>
        </p:txBody>
      </p:sp>
      <p:pic>
        <p:nvPicPr>
          <p:cNvPr id="22541" name="Picture 15" descr="䗠䗨"/>
          <p:cNvPicPr>
            <a:picLocks noChangeAspect="1" noChangeArrowheads="1"/>
          </p:cNvPicPr>
          <p:nvPr/>
        </p:nvPicPr>
        <p:blipFill>
          <a:blip r:embed="rId3" cstate="print"/>
          <a:srcRect/>
          <a:stretch>
            <a:fillRect/>
          </a:stretch>
        </p:blipFill>
        <p:spPr bwMode="auto">
          <a:xfrm>
            <a:off x="1196975" y="1042988"/>
            <a:ext cx="1008063" cy="889000"/>
          </a:xfrm>
          <a:prstGeom prst="rect">
            <a:avLst/>
          </a:prstGeom>
          <a:noFill/>
          <a:ln w="9525">
            <a:noFill/>
            <a:miter lim="800000"/>
            <a:headEnd/>
            <a:tailEnd/>
          </a:ln>
        </p:spPr>
      </p:pic>
      <p:sp>
        <p:nvSpPr>
          <p:cNvPr id="22542" name="Rectangle 16"/>
          <p:cNvSpPr>
            <a:spLocks noChangeArrowheads="1"/>
          </p:cNvSpPr>
          <p:nvPr/>
        </p:nvSpPr>
        <p:spPr bwMode="auto">
          <a:xfrm>
            <a:off x="-1009650" y="4319588"/>
            <a:ext cx="244475" cy="304800"/>
          </a:xfrm>
          <a:prstGeom prst="rect">
            <a:avLst/>
          </a:prstGeom>
          <a:noFill/>
          <a:ln w="9525">
            <a:noFill/>
            <a:miter lim="800000"/>
            <a:headEnd/>
            <a:tailEnd/>
          </a:ln>
        </p:spPr>
        <p:txBody>
          <a:bodyPr wrap="none" anchor="ctr">
            <a:spAutoFit/>
          </a:bodyPr>
          <a:lstStyle/>
          <a:p>
            <a:pPr algn="just" eaLnBrk="1" hangingPunct="1"/>
            <a:r>
              <a:rPr lang="tr-TR" altLang="tr-TR" sz="1400" b="1" u="sng">
                <a:solidFill>
                  <a:srgbClr val="FF0000"/>
                </a:solidFill>
                <a:latin typeface="Verdana" pitchFamily="34" charset="0"/>
                <a:ea typeface="Times New Roman" pitchFamily="18" charset="0"/>
                <a:cs typeface="Arial" charset="0"/>
              </a:rPr>
              <a:t> </a:t>
            </a:r>
            <a:endParaRPr lang="tr-TR" altLang="tr-TR">
              <a:ea typeface="Times New Roman" pitchFamily="18" charset="0"/>
              <a:cs typeface="Arial" charset="0"/>
            </a:endParaRPr>
          </a:p>
        </p:txBody>
      </p:sp>
      <p:pic>
        <p:nvPicPr>
          <p:cNvPr id="22543" name="Picture 17"/>
          <p:cNvPicPr>
            <a:picLocks noChangeAspect="1" noChangeArrowheads="1"/>
          </p:cNvPicPr>
          <p:nvPr>
            <p:ph sz="half" idx="2"/>
          </p:nvPr>
        </p:nvPicPr>
        <p:blipFill>
          <a:blip r:embed="rId4" cstate="print"/>
          <a:srcRect/>
          <a:stretch>
            <a:fillRect/>
          </a:stretch>
        </p:blipFill>
        <p:spPr>
          <a:xfrm>
            <a:off x="2852738" y="7019925"/>
            <a:ext cx="936625" cy="936625"/>
          </a:xfrm>
          <a:noFill/>
        </p:spPr>
      </p:pic>
      <p:sp>
        <p:nvSpPr>
          <p:cNvPr id="22544" name="Rectangle 18"/>
          <p:cNvSpPr>
            <a:spLocks noChangeArrowheads="1"/>
          </p:cNvSpPr>
          <p:nvPr/>
        </p:nvSpPr>
        <p:spPr bwMode="auto">
          <a:xfrm>
            <a:off x="188913" y="1763713"/>
            <a:ext cx="6524625" cy="4591050"/>
          </a:xfrm>
          <a:prstGeom prst="rect">
            <a:avLst/>
          </a:prstGeom>
          <a:noFill/>
          <a:ln w="9525">
            <a:noFill/>
            <a:miter lim="800000"/>
            <a:headEnd/>
            <a:tailEnd/>
          </a:ln>
        </p:spPr>
        <p:txBody>
          <a:bodyPr anchor="ctr">
            <a:spAutoFit/>
          </a:bodyPr>
          <a:lstStyle/>
          <a:p>
            <a:pPr algn="ctr" eaLnBrk="1" hangingPunct="1">
              <a:lnSpc>
                <a:spcPct val="120000"/>
              </a:lnSpc>
            </a:pPr>
            <a:endParaRPr lang="tr-TR" altLang="tr-TR" sz="1600" u="sng">
              <a:latin typeface="Arial Black" pitchFamily="34" charset="0"/>
            </a:endParaRPr>
          </a:p>
          <a:p>
            <a:pPr algn="ctr" eaLnBrk="1" hangingPunct="1">
              <a:lnSpc>
                <a:spcPct val="120000"/>
              </a:lnSpc>
            </a:pPr>
            <a:endParaRPr lang="tr-TR" altLang="tr-TR" sz="1600" u="sng">
              <a:latin typeface="Arial Black" pitchFamily="34" charset="0"/>
            </a:endParaRPr>
          </a:p>
          <a:p>
            <a:pPr algn="ctr" eaLnBrk="1" hangingPunct="1"/>
            <a:r>
              <a:rPr lang="en-US" altLang="tr-TR" sz="1600" b="1" u="sng"/>
              <a:t>CAUTION!</a:t>
            </a:r>
            <a:r>
              <a:rPr lang="en-US" altLang="tr-TR" sz="1600" u="sng"/>
              <a:t> :</a:t>
            </a:r>
            <a:r>
              <a:rPr lang="en-US" altLang="tr-TR" sz="1600" b="1"/>
              <a:t> </a:t>
            </a:r>
            <a:r>
              <a:rPr lang="en-US" altLang="tr-TR" sz="1600"/>
              <a:t>The device should be installed and operated as described in this user’s manual. If any failure is encountered please contact our nearest authorized service dealer.</a:t>
            </a:r>
          </a:p>
          <a:p>
            <a:pPr algn="ctr" eaLnBrk="1" hangingPunct="1"/>
            <a:r>
              <a:rPr lang="en-US" altLang="tr-TR" sz="1600"/>
              <a:t>WHEN THE DEVICE HAS A FAILURE ONLY AUTHORIZED …………………… SERVICE DEALERS ARE ALLOWED TO HANDLE THE DEVICE. IF ANY PERSON OTHER THAN ONLY AUTHORIZED SERVICE DEALERS HANDLE THE DEVICE, </a:t>
            </a:r>
            <a:r>
              <a:rPr lang="en-US" altLang="tr-TR" sz="1600" b="1" u="sng"/>
              <a:t>IT WILL NOT BE COVERED BY THE GUARANTEE.</a:t>
            </a:r>
            <a:endParaRPr lang="en-US" altLang="tr-TR" sz="1600"/>
          </a:p>
          <a:p>
            <a:pPr algn="ctr" eaLnBrk="1" hangingPunct="1"/>
            <a:r>
              <a:rPr lang="en-US" altLang="tr-TR" sz="1600"/>
              <a:t>NEVER ALLOW PEOPLE WHO ARE NOT AUTHORIZED TO HANDLE THE DEVICE. OTHERWISE PRODUCER COMPANY WILL NOT BE RESPONSIBLE FOR THE CONSEQUENCES. DURING MAINTENANCE SERVICE OUR AUTHORIZED SERVICE DEALERS SHOULD NOT BE PROPOSED TO USE NON-ORIGINAL SPARE PARTS FOR WHATSOEVER. INSTALLING ANY NON-ORIGINAL SPARE PART TO THE DEVICE LEAVES THE DEVICE </a:t>
            </a:r>
            <a:r>
              <a:rPr lang="en-US" altLang="tr-TR" sz="1600" b="1" u="sng"/>
              <a:t>OUT OF GUARANTEE COVERAGE</a:t>
            </a:r>
            <a:r>
              <a:rPr lang="en-US" altLang="tr-TR" sz="1600" b="1"/>
              <a:t>.</a:t>
            </a:r>
            <a:endParaRPr lang="tr-TR" altLang="tr-TR" sz="1600" b="1"/>
          </a:p>
        </p:txBody>
      </p:sp>
      <p:sp>
        <p:nvSpPr>
          <p:cNvPr id="22545" name="Text Box 19"/>
          <p:cNvSpPr txBox="1">
            <a:spLocks noChangeArrowheads="1"/>
          </p:cNvSpPr>
          <p:nvPr/>
        </p:nvSpPr>
        <p:spPr bwMode="auto">
          <a:xfrm>
            <a:off x="3098800" y="8750300"/>
            <a:ext cx="550863" cy="215900"/>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11/13</a:t>
            </a:r>
          </a:p>
        </p:txBody>
      </p:sp>
      <p:sp>
        <p:nvSpPr>
          <p:cNvPr id="22546" name="Metin kutusu 1"/>
          <p:cNvSpPr txBox="1">
            <a:spLocks noChangeArrowheads="1"/>
          </p:cNvSpPr>
          <p:nvPr/>
        </p:nvSpPr>
        <p:spPr bwMode="auto">
          <a:xfrm>
            <a:off x="2322513" y="1258888"/>
            <a:ext cx="4535487" cy="647700"/>
          </a:xfrm>
          <a:prstGeom prst="rect">
            <a:avLst/>
          </a:prstGeom>
          <a:noFill/>
          <a:ln w="9525">
            <a:noFill/>
            <a:miter lim="800000"/>
            <a:headEnd/>
            <a:tailEnd/>
          </a:ln>
        </p:spPr>
        <p:txBody>
          <a:bodyPr>
            <a:spAutoFit/>
          </a:bodyPr>
          <a:lstStyle/>
          <a:p>
            <a:pPr eaLnBrk="1" hangingPunct="1"/>
            <a:r>
              <a:rPr lang="en-US" altLang="tr-TR" b="1" u="sng"/>
              <a:t>CAUTION</a:t>
            </a:r>
            <a:r>
              <a:rPr lang="tr-TR" altLang="tr-TR" u="sng">
                <a:latin typeface="Arial Black" pitchFamily="34" charset="0"/>
              </a:rPr>
              <a:t>!</a:t>
            </a:r>
            <a:r>
              <a:rPr lang="tr-TR" altLang="tr-TR"/>
              <a:t> </a:t>
            </a:r>
            <a:r>
              <a:rPr lang="en-US" altLang="tr-TR"/>
              <a:t>The device should </a:t>
            </a:r>
            <a:r>
              <a:rPr lang="tr-TR" altLang="tr-TR"/>
              <a:t>move just   on smooth surfaces!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sz="quarter"/>
          </p:nvPr>
        </p:nvSpPr>
        <p:spPr>
          <a:xfrm>
            <a:off x="304800" y="-38100"/>
            <a:ext cx="6172200" cy="827088"/>
          </a:xfrm>
          <a:noFill/>
        </p:spPr>
        <p:txBody>
          <a:bodyPr/>
          <a:lstStyle/>
          <a:p>
            <a:pPr algn="l" eaLnBrk="1" hangingPunct="1"/>
            <a:r>
              <a:rPr lang="en-US" altLang="tr-TR" sz="2000" b="1" smtClean="0"/>
              <a:t/>
            </a:r>
            <a:br>
              <a:rPr lang="en-US" altLang="tr-TR" sz="2000" b="1" smtClean="0"/>
            </a:br>
            <a:r>
              <a:rPr lang="en-US" altLang="tr-TR" sz="2000" b="1" smtClean="0">
                <a:latin typeface="Verdana" pitchFamily="34" charset="0"/>
              </a:rPr>
              <a:t>CLEAN-UP AND MAINTENANCE</a:t>
            </a:r>
            <a:endParaRPr lang="tr-TR" altLang="tr-TR" sz="2000" b="1" smtClean="0">
              <a:latin typeface="Verdana" pitchFamily="34" charset="0"/>
            </a:endParaRPr>
          </a:p>
        </p:txBody>
      </p:sp>
      <p:grpSp>
        <p:nvGrpSpPr>
          <p:cNvPr id="24579" name="Group 4"/>
          <p:cNvGrpSpPr>
            <a:grpSpLocks/>
          </p:cNvGrpSpPr>
          <p:nvPr/>
        </p:nvGrpSpPr>
        <p:grpSpPr bwMode="auto">
          <a:xfrm>
            <a:off x="404813" y="684213"/>
            <a:ext cx="5976937" cy="144462"/>
            <a:chOff x="300" y="1474"/>
            <a:chExt cx="3765" cy="91"/>
          </a:xfrm>
        </p:grpSpPr>
        <p:sp>
          <p:nvSpPr>
            <p:cNvPr id="24591" name="Rectangle 5"/>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24592" name="Line 6"/>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24580" name="Text Box 7"/>
          <p:cNvSpPr txBox="1">
            <a:spLocks noChangeArrowheads="1"/>
          </p:cNvSpPr>
          <p:nvPr/>
        </p:nvSpPr>
        <p:spPr bwMode="auto">
          <a:xfrm>
            <a:off x="3213100" y="8820150"/>
            <a:ext cx="550863" cy="215900"/>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12/13</a:t>
            </a:r>
          </a:p>
        </p:txBody>
      </p:sp>
      <p:grpSp>
        <p:nvGrpSpPr>
          <p:cNvPr id="24581" name="Group 27"/>
          <p:cNvGrpSpPr>
            <a:grpSpLocks/>
          </p:cNvGrpSpPr>
          <p:nvPr/>
        </p:nvGrpSpPr>
        <p:grpSpPr bwMode="auto">
          <a:xfrm>
            <a:off x="0" y="900113"/>
            <a:ext cx="6669088" cy="2616200"/>
            <a:chOff x="119" y="680"/>
            <a:chExt cx="4201" cy="1648"/>
          </a:xfrm>
        </p:grpSpPr>
        <p:sp>
          <p:nvSpPr>
            <p:cNvPr id="24586" name="Rectangle 9"/>
            <p:cNvSpPr>
              <a:spLocks noChangeArrowheads="1"/>
            </p:cNvSpPr>
            <p:nvPr/>
          </p:nvSpPr>
          <p:spPr bwMode="auto">
            <a:xfrm>
              <a:off x="119" y="680"/>
              <a:ext cx="4201" cy="1648"/>
            </a:xfrm>
            <a:prstGeom prst="rect">
              <a:avLst/>
            </a:prstGeom>
            <a:noFill/>
            <a:ln w="9525">
              <a:noFill/>
              <a:miter lim="800000"/>
              <a:headEnd/>
              <a:tailEnd/>
            </a:ln>
          </p:spPr>
          <p:txBody>
            <a:bodyPr anchor="ctr">
              <a:spAutoFit/>
            </a:bodyPr>
            <a:lstStyle/>
            <a:p>
              <a:pPr marL="800100" lvl="1" indent="-342900" eaLnBrk="1" hangingPunct="1">
                <a:lnSpc>
                  <a:spcPct val="150000"/>
                </a:lnSpc>
                <a:tabLst>
                  <a:tab pos="457200" algn="l"/>
                </a:tabLst>
              </a:pPr>
              <a:r>
                <a:rPr lang="tr-TR" altLang="tr-TR" sz="1100"/>
                <a:t>    </a:t>
              </a:r>
            </a:p>
            <a:p>
              <a:pPr marL="800100" lvl="1" indent="-342900" eaLnBrk="1" hangingPunct="1">
                <a:lnSpc>
                  <a:spcPct val="150000"/>
                </a:lnSpc>
                <a:tabLst>
                  <a:tab pos="457200" algn="l"/>
                </a:tabLst>
              </a:pPr>
              <a:r>
                <a:rPr lang="tr-TR" altLang="tr-TR" sz="1100"/>
                <a:t>         </a:t>
              </a:r>
              <a:r>
                <a:rPr lang="en-US" altLang="tr-TR" sz="1100"/>
                <a:t>After using device, disconnect your device from power supply, by unplugging it or switching it</a:t>
              </a:r>
              <a:r>
                <a:rPr lang="tr-TR" altLang="tr-TR" sz="1100"/>
                <a:t> </a:t>
              </a:r>
              <a:r>
                <a:rPr lang="en-US" altLang="tr-TR" sz="1100"/>
                <a:t>off, before carrying out periodical clean-up.</a:t>
              </a:r>
            </a:p>
            <a:p>
              <a:pPr marL="800100" lvl="1" indent="-342900" eaLnBrk="1" hangingPunct="1">
                <a:lnSpc>
                  <a:spcPct val="150000"/>
                </a:lnSpc>
                <a:tabLst>
                  <a:tab pos="457200" algn="l"/>
                </a:tabLst>
              </a:pPr>
              <a:r>
                <a:rPr lang="tr-TR" altLang="tr-TR" sz="1100"/>
                <a:t>         </a:t>
              </a:r>
              <a:r>
                <a:rPr lang="en-US" altLang="tr-TR" sz="1100"/>
                <a:t>Clean your device with liquid dishwashing detergent and a piece of cloth or sponge soaked in warm water. Then in order to remove detergent residuals rinse it with a piece of cloth soaked in clear and warm water. Never use abrasive and aggressive cleaning agents like thinners, bleachers, powder detergents.</a:t>
              </a:r>
            </a:p>
            <a:p>
              <a:pPr marL="800100" lvl="1" indent="-342900" eaLnBrk="1" hangingPunct="1">
                <a:lnSpc>
                  <a:spcPct val="150000"/>
                </a:lnSpc>
                <a:tabLst>
                  <a:tab pos="457200" algn="l"/>
                </a:tabLst>
              </a:pPr>
              <a:r>
                <a:rPr lang="tr-TR" altLang="tr-TR" sz="1100"/>
                <a:t>         </a:t>
              </a:r>
              <a:r>
                <a:rPr lang="en-US" altLang="tr-TR" sz="1100"/>
                <a:t>For cleaning door gasket, </a:t>
              </a:r>
              <a:r>
                <a:rPr lang="en-US" altLang="tr-TR" sz="1100" b="1" u="sng"/>
                <a:t>only use warm water and soap</a:t>
              </a:r>
              <a:r>
                <a:rPr lang="en-US" altLang="tr-TR" sz="1100"/>
                <a:t>. Do not use detergent or other cleaning agents. Otherwise vacuum feature of the gasket will be harmed.</a:t>
              </a:r>
            </a:p>
            <a:p>
              <a:pPr marL="800100" lvl="1" indent="-342900" eaLnBrk="1" hangingPunct="1">
                <a:lnSpc>
                  <a:spcPct val="150000"/>
                </a:lnSpc>
                <a:tabLst>
                  <a:tab pos="457200" algn="l"/>
                </a:tabLst>
              </a:pPr>
              <a:r>
                <a:rPr lang="tr-TR" altLang="tr-TR" sz="1100"/>
                <a:t>        </a:t>
              </a:r>
              <a:r>
                <a:rPr lang="en-US" altLang="tr-TR" sz="1100"/>
                <a:t>Be cautious during the clean-up, that water does not get into control boards. </a:t>
              </a:r>
            </a:p>
          </p:txBody>
        </p:sp>
        <p:pic>
          <p:nvPicPr>
            <p:cNvPr id="24587" name="Picture 10" descr="印 卸 "/>
            <p:cNvPicPr>
              <a:picLocks noChangeAspect="1" noChangeArrowheads="1"/>
            </p:cNvPicPr>
            <p:nvPr/>
          </p:nvPicPr>
          <p:blipFill>
            <a:blip r:embed="rId3" cstate="print"/>
            <a:srcRect/>
            <a:stretch>
              <a:fillRect/>
            </a:stretch>
          </p:blipFill>
          <p:spPr bwMode="auto">
            <a:xfrm>
              <a:off x="384" y="1852"/>
              <a:ext cx="194" cy="120"/>
            </a:xfrm>
            <a:prstGeom prst="rect">
              <a:avLst/>
            </a:prstGeom>
            <a:noFill/>
            <a:ln w="9525">
              <a:noFill/>
              <a:miter lim="800000"/>
              <a:headEnd/>
              <a:tailEnd/>
            </a:ln>
          </p:spPr>
        </p:pic>
        <p:pic>
          <p:nvPicPr>
            <p:cNvPr id="24588" name="Picture 11" descr="印 卸 "/>
            <p:cNvPicPr>
              <a:picLocks noChangeAspect="1" noChangeArrowheads="1"/>
            </p:cNvPicPr>
            <p:nvPr/>
          </p:nvPicPr>
          <p:blipFill>
            <a:blip r:embed="rId3" cstate="print"/>
            <a:srcRect/>
            <a:stretch>
              <a:fillRect/>
            </a:stretch>
          </p:blipFill>
          <p:spPr bwMode="auto">
            <a:xfrm>
              <a:off x="378" y="1222"/>
              <a:ext cx="194" cy="120"/>
            </a:xfrm>
            <a:prstGeom prst="rect">
              <a:avLst/>
            </a:prstGeom>
            <a:noFill/>
            <a:ln w="9525">
              <a:noFill/>
              <a:miter lim="800000"/>
              <a:headEnd/>
              <a:tailEnd/>
            </a:ln>
          </p:spPr>
        </p:pic>
        <p:pic>
          <p:nvPicPr>
            <p:cNvPr id="24589" name="Picture 13" descr="印 卸 "/>
            <p:cNvPicPr>
              <a:picLocks noChangeAspect="1" noChangeArrowheads="1"/>
            </p:cNvPicPr>
            <p:nvPr/>
          </p:nvPicPr>
          <p:blipFill>
            <a:blip r:embed="rId3" cstate="print"/>
            <a:srcRect/>
            <a:stretch>
              <a:fillRect/>
            </a:stretch>
          </p:blipFill>
          <p:spPr bwMode="auto">
            <a:xfrm>
              <a:off x="389" y="2180"/>
              <a:ext cx="194" cy="120"/>
            </a:xfrm>
            <a:prstGeom prst="rect">
              <a:avLst/>
            </a:prstGeom>
            <a:noFill/>
            <a:ln w="9525">
              <a:noFill/>
              <a:miter lim="800000"/>
              <a:headEnd/>
              <a:tailEnd/>
            </a:ln>
          </p:spPr>
        </p:pic>
        <p:pic>
          <p:nvPicPr>
            <p:cNvPr id="24590" name="Picture 16" descr="印 卸 "/>
            <p:cNvPicPr>
              <a:picLocks noChangeAspect="1" noChangeArrowheads="1"/>
            </p:cNvPicPr>
            <p:nvPr/>
          </p:nvPicPr>
          <p:blipFill>
            <a:blip r:embed="rId3" cstate="print"/>
            <a:srcRect/>
            <a:stretch>
              <a:fillRect/>
            </a:stretch>
          </p:blipFill>
          <p:spPr bwMode="auto">
            <a:xfrm>
              <a:off x="378" y="912"/>
              <a:ext cx="194" cy="120"/>
            </a:xfrm>
            <a:prstGeom prst="rect">
              <a:avLst/>
            </a:prstGeom>
            <a:noFill/>
            <a:ln w="9525">
              <a:noFill/>
              <a:miter lim="800000"/>
              <a:headEnd/>
              <a:tailEnd/>
            </a:ln>
          </p:spPr>
        </p:pic>
      </p:grpSp>
      <p:grpSp>
        <p:nvGrpSpPr>
          <p:cNvPr id="24582" name="Group 28"/>
          <p:cNvGrpSpPr>
            <a:grpSpLocks/>
          </p:cNvGrpSpPr>
          <p:nvPr/>
        </p:nvGrpSpPr>
        <p:grpSpPr bwMode="auto">
          <a:xfrm>
            <a:off x="981075" y="5788025"/>
            <a:ext cx="4895850" cy="1016000"/>
            <a:chOff x="618" y="3646"/>
            <a:chExt cx="3084" cy="640"/>
          </a:xfrm>
        </p:grpSpPr>
        <p:sp>
          <p:nvSpPr>
            <p:cNvPr id="24584" name="Rectangle 18"/>
            <p:cNvSpPr>
              <a:spLocks noChangeArrowheads="1"/>
            </p:cNvSpPr>
            <p:nvPr/>
          </p:nvSpPr>
          <p:spPr bwMode="auto">
            <a:xfrm>
              <a:off x="618" y="3646"/>
              <a:ext cx="3084" cy="640"/>
            </a:xfrm>
            <a:prstGeom prst="rect">
              <a:avLst/>
            </a:prstGeom>
            <a:noFill/>
            <a:ln w="38100">
              <a:solidFill>
                <a:schemeClr val="tx1"/>
              </a:solidFill>
              <a:miter lim="800000"/>
              <a:headEnd/>
              <a:tailEnd/>
            </a:ln>
          </p:spPr>
          <p:txBody>
            <a:bodyPr>
              <a:spAutoFit/>
            </a:bodyPr>
            <a:lstStyle/>
            <a:p>
              <a:pPr lvl="1" eaLnBrk="1" hangingPunct="1"/>
              <a:r>
                <a:rPr lang="tr-TR" altLang="tr-TR"/>
                <a:t>	                       </a:t>
              </a:r>
              <a:r>
                <a:rPr lang="en-US" altLang="tr-TR" b="1" u="sng"/>
                <a:t>CAUTION! :</a:t>
              </a:r>
              <a:r>
                <a:rPr lang="en-US" altLang="tr-TR"/>
                <a:t> </a:t>
              </a:r>
              <a:endParaRPr lang="tr-TR" altLang="tr-TR" b="1" u="sng"/>
            </a:p>
            <a:p>
              <a:pPr lvl="1" algn="ctr" eaLnBrk="1" hangingPunct="1"/>
              <a:r>
                <a:rPr lang="tr-TR" altLang="tr-TR" b="1"/>
                <a:t>              </a:t>
              </a:r>
              <a:r>
                <a:rPr lang="en-US" altLang="tr-TR" sz="1100" b="1"/>
                <a:t>Never use combustible, flammable and abrasive </a:t>
              </a:r>
              <a:r>
                <a:rPr lang="tr-TR" altLang="tr-TR" sz="1100" b="1"/>
                <a:t>		             </a:t>
              </a:r>
              <a:r>
                <a:rPr lang="en-US" altLang="tr-TR" sz="1100" b="1"/>
                <a:t>materials for cleaning, like gasoline, gas, thinner, acid for cleaning.</a:t>
              </a:r>
              <a:endParaRPr lang="tr-TR" altLang="tr-TR" sz="1100" b="1"/>
            </a:p>
          </p:txBody>
        </p:sp>
        <p:pic>
          <p:nvPicPr>
            <p:cNvPr id="24585" name="Picture 19" descr="䗠䗨"/>
            <p:cNvPicPr>
              <a:picLocks noChangeAspect="1" noChangeArrowheads="1"/>
            </p:cNvPicPr>
            <p:nvPr/>
          </p:nvPicPr>
          <p:blipFill>
            <a:blip r:embed="rId4" cstate="print"/>
            <a:srcRect/>
            <a:stretch>
              <a:fillRect/>
            </a:stretch>
          </p:blipFill>
          <p:spPr bwMode="auto">
            <a:xfrm>
              <a:off x="808" y="3714"/>
              <a:ext cx="536" cy="479"/>
            </a:xfrm>
            <a:prstGeom prst="rect">
              <a:avLst/>
            </a:prstGeom>
            <a:noFill/>
            <a:ln w="9525">
              <a:noFill/>
              <a:miter lim="800000"/>
              <a:headEnd/>
              <a:tailEnd/>
            </a:ln>
          </p:spPr>
        </p:pic>
      </p:grpSp>
      <p:sp>
        <p:nvSpPr>
          <p:cNvPr id="24583" name="Rectangle 21"/>
          <p:cNvSpPr>
            <a:spLocks noChangeArrowheads="1"/>
          </p:cNvSpPr>
          <p:nvPr/>
        </p:nvSpPr>
        <p:spPr bwMode="auto">
          <a:xfrm>
            <a:off x="333375" y="4284663"/>
            <a:ext cx="6119813" cy="671512"/>
          </a:xfrm>
          <a:prstGeom prst="rect">
            <a:avLst/>
          </a:prstGeom>
          <a:noFill/>
          <a:ln w="9525">
            <a:noFill/>
            <a:miter lim="800000"/>
            <a:headEnd/>
            <a:tailEnd/>
          </a:ln>
        </p:spPr>
        <p:txBody>
          <a:bodyPr anchor="ctr">
            <a:spAutoFit/>
          </a:bodyPr>
          <a:lstStyle/>
          <a:p>
            <a:pPr algn="ctr" eaLnBrk="1" hangingPunct="1">
              <a:tabLst>
                <a:tab pos="1028700" algn="l"/>
              </a:tabLst>
            </a:pPr>
            <a:r>
              <a:rPr lang="en-US" altLang="tr-TR" sz="1400" b="1" u="sng"/>
              <a:t>LIFE OF USE</a:t>
            </a:r>
            <a:r>
              <a:rPr lang="en-US" altLang="tr-TR" sz="1300" b="1">
                <a:latin typeface="Verdana" pitchFamily="34" charset="0"/>
              </a:rPr>
              <a:t> </a:t>
            </a:r>
            <a:endParaRPr lang="tr-TR" altLang="tr-TR" sz="1300" b="1">
              <a:latin typeface="Verdana" pitchFamily="34" charset="0"/>
            </a:endParaRPr>
          </a:p>
          <a:p>
            <a:pPr algn="ctr" eaLnBrk="1" hangingPunct="1">
              <a:tabLst>
                <a:tab pos="1028700" algn="l"/>
              </a:tabLst>
            </a:pPr>
            <a:endParaRPr lang="en-US" altLang="tr-TR" sz="1300">
              <a:latin typeface="Verdana" pitchFamily="34" charset="0"/>
            </a:endParaRPr>
          </a:p>
          <a:p>
            <a:pPr eaLnBrk="1" hangingPunct="1">
              <a:tabLst>
                <a:tab pos="1028700" algn="l"/>
              </a:tabLst>
            </a:pPr>
            <a:r>
              <a:rPr lang="tr-TR" altLang="tr-TR" sz="1100"/>
              <a:t>              </a:t>
            </a:r>
            <a:r>
              <a:rPr lang="en-US" altLang="tr-TR" sz="1100"/>
              <a:t>Devices life of use is 10 year if it is used under recommended conditions.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
          <p:cNvGrpSpPr>
            <a:grpSpLocks/>
          </p:cNvGrpSpPr>
          <p:nvPr/>
        </p:nvGrpSpPr>
        <p:grpSpPr bwMode="auto">
          <a:xfrm>
            <a:off x="620713" y="684213"/>
            <a:ext cx="5976937" cy="144462"/>
            <a:chOff x="300" y="1474"/>
            <a:chExt cx="3765" cy="91"/>
          </a:xfrm>
        </p:grpSpPr>
        <p:sp>
          <p:nvSpPr>
            <p:cNvPr id="26630" name="Rectangle 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26631" name="Line 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26627" name="Text Box 8"/>
          <p:cNvSpPr txBox="1">
            <a:spLocks noChangeArrowheads="1"/>
          </p:cNvSpPr>
          <p:nvPr/>
        </p:nvSpPr>
        <p:spPr bwMode="auto">
          <a:xfrm>
            <a:off x="3027363" y="8821738"/>
            <a:ext cx="550862" cy="215900"/>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13/13</a:t>
            </a:r>
          </a:p>
        </p:txBody>
      </p:sp>
      <p:sp>
        <p:nvSpPr>
          <p:cNvPr id="26628" name="Rectangle 11"/>
          <p:cNvSpPr>
            <a:spLocks noGrp="1" noChangeArrowheads="1"/>
          </p:cNvSpPr>
          <p:nvPr>
            <p:ph type="title"/>
          </p:nvPr>
        </p:nvSpPr>
        <p:spPr>
          <a:xfrm>
            <a:off x="476250" y="-252413"/>
            <a:ext cx="6172200" cy="1524001"/>
          </a:xfrm>
          <a:noFill/>
        </p:spPr>
        <p:txBody>
          <a:bodyPr/>
          <a:lstStyle/>
          <a:p>
            <a:pPr algn="l" eaLnBrk="1" hangingPunct="1"/>
            <a:r>
              <a:rPr lang="en-US" altLang="tr-TR" sz="2000" b="1" smtClean="0">
                <a:latin typeface="Verdana" pitchFamily="34" charset="0"/>
              </a:rPr>
              <a:t>TERMS OF GUARANTEE</a:t>
            </a:r>
            <a:endParaRPr lang="tr-TR" altLang="tr-TR" sz="2000" b="1" smtClean="0">
              <a:latin typeface="Verdana" pitchFamily="34" charset="0"/>
            </a:endParaRPr>
          </a:p>
        </p:txBody>
      </p:sp>
      <p:sp>
        <p:nvSpPr>
          <p:cNvPr id="26629" name="Rectangle 12"/>
          <p:cNvSpPr>
            <a:spLocks noChangeArrowheads="1"/>
          </p:cNvSpPr>
          <p:nvPr>
            <p:ph type="body" idx="1"/>
          </p:nvPr>
        </p:nvSpPr>
        <p:spPr>
          <a:xfrm>
            <a:off x="333375" y="1187450"/>
            <a:ext cx="6172200" cy="6034088"/>
          </a:xfrm>
          <a:noFill/>
        </p:spPr>
        <p:txBody>
          <a:bodyPr/>
          <a:lstStyle/>
          <a:p>
            <a:pPr lvl="1" eaLnBrk="1" hangingPunct="1">
              <a:buFontTx/>
              <a:buNone/>
              <a:tabLst>
                <a:tab pos="893763" algn="l"/>
              </a:tabLst>
            </a:pPr>
            <a:r>
              <a:rPr lang="tr-TR" altLang="tr-TR" sz="1200" b="1" smtClean="0"/>
              <a:t>	</a:t>
            </a:r>
            <a:r>
              <a:rPr lang="en-US" altLang="tr-TR" sz="1200" b="1" smtClean="0"/>
              <a:t>1-</a:t>
            </a:r>
            <a:r>
              <a:rPr lang="tr-TR" altLang="tr-TR" sz="1200" b="1" smtClean="0"/>
              <a:t> </a:t>
            </a:r>
            <a:r>
              <a:rPr lang="en-US" altLang="tr-TR" sz="1200" smtClean="0"/>
              <a:t>Documents without sales date, factory and sales company approval on, are not valid. In order to benefit from the guarantee, guarantee document should be presented.</a:t>
            </a:r>
          </a:p>
          <a:p>
            <a:pPr lvl="1" eaLnBrk="1" hangingPunct="1">
              <a:buFontTx/>
              <a:buNone/>
              <a:tabLst>
                <a:tab pos="893763" algn="l"/>
              </a:tabLst>
            </a:pPr>
            <a:r>
              <a:rPr lang="tr-TR" altLang="tr-TR" sz="1200" b="1" smtClean="0"/>
              <a:t>	</a:t>
            </a:r>
            <a:r>
              <a:rPr lang="en-US" altLang="tr-TR" sz="1200" b="1" smtClean="0"/>
              <a:t>2-</a:t>
            </a:r>
            <a:r>
              <a:rPr lang="tr-TR" altLang="tr-TR" sz="1200" b="1" smtClean="0"/>
              <a:t> </a:t>
            </a:r>
            <a:r>
              <a:rPr lang="en-US" altLang="tr-TR" sz="1200" smtClean="0"/>
              <a:t>If the device is installed and operated following the instructions in the installation, maintenance and user's manual, it is warranted for failures resulting from failures resulting from workmanship and material failures.</a:t>
            </a:r>
          </a:p>
          <a:p>
            <a:pPr lvl="1" eaLnBrk="1" hangingPunct="1">
              <a:buFontTx/>
              <a:buNone/>
              <a:tabLst>
                <a:tab pos="893763" algn="l"/>
              </a:tabLst>
            </a:pPr>
            <a:r>
              <a:rPr lang="tr-TR" altLang="tr-TR" sz="1200" b="1" smtClean="0"/>
              <a:t>	</a:t>
            </a:r>
            <a:r>
              <a:rPr lang="en-US" altLang="tr-TR" sz="1200" b="1" smtClean="0"/>
              <a:t>3-</a:t>
            </a:r>
            <a:r>
              <a:rPr lang="tr-TR" altLang="tr-TR" sz="1200" b="1" smtClean="0"/>
              <a:t> </a:t>
            </a:r>
            <a:r>
              <a:rPr lang="en-US" altLang="tr-TR" sz="1200" smtClean="0"/>
              <a:t>The failures within the scope of guarantee, how and where these will be eliminated, and the way and place of maintenance is determined by ................</a:t>
            </a:r>
          </a:p>
          <a:p>
            <a:pPr lvl="1" eaLnBrk="1" hangingPunct="1">
              <a:buFontTx/>
              <a:buNone/>
              <a:tabLst>
                <a:tab pos="893763" algn="l"/>
              </a:tabLst>
            </a:pPr>
            <a:r>
              <a:rPr lang="tr-TR" altLang="tr-TR" sz="1200" b="1" smtClean="0"/>
              <a:t>	</a:t>
            </a:r>
            <a:r>
              <a:rPr lang="en-US" altLang="tr-TR" sz="1200" b="1" smtClean="0"/>
              <a:t>4-</a:t>
            </a:r>
            <a:r>
              <a:rPr lang="tr-TR" altLang="tr-TR" sz="1200" b="1" smtClean="0"/>
              <a:t> </a:t>
            </a:r>
            <a:r>
              <a:rPr lang="en-US" altLang="tr-TR" sz="1200" smtClean="0"/>
              <a:t>The guarantee is only valid provided that the guarantee terms and the instructions in the installation, maintenance and user's manual are fully complied with. The guarantee is only valid for the warranted device, and no other right or compensation for some other thing may be claimed.</a:t>
            </a:r>
          </a:p>
          <a:p>
            <a:pPr lvl="1" eaLnBrk="1" hangingPunct="1">
              <a:buFontTx/>
              <a:buNone/>
              <a:tabLst>
                <a:tab pos="893763" algn="l"/>
              </a:tabLst>
            </a:pPr>
            <a:r>
              <a:rPr lang="tr-TR" altLang="tr-TR" sz="1200" b="1" smtClean="0"/>
              <a:t>	</a:t>
            </a:r>
            <a:r>
              <a:rPr lang="en-US" altLang="tr-TR" sz="1200" b="1" smtClean="0"/>
              <a:t>5-</a:t>
            </a:r>
            <a:r>
              <a:rPr lang="tr-TR" altLang="tr-TR" sz="1200" b="1" smtClean="0"/>
              <a:t> </a:t>
            </a:r>
            <a:r>
              <a:rPr lang="en-US" altLang="tr-TR" sz="1200" smtClean="0"/>
              <a:t>If the information about the kind and the type of the device, serial numbers printed on the guarantee document are scraped, rubbed or changed, then the guarantee is not valid.</a:t>
            </a:r>
          </a:p>
          <a:p>
            <a:pPr lvl="1" eaLnBrk="1" hangingPunct="1">
              <a:buFontTx/>
              <a:buNone/>
              <a:tabLst>
                <a:tab pos="893763" algn="l"/>
              </a:tabLst>
            </a:pPr>
            <a:r>
              <a:rPr lang="tr-TR" altLang="tr-TR" sz="1200" b="1" smtClean="0"/>
              <a:t>	</a:t>
            </a:r>
            <a:r>
              <a:rPr lang="en-US" altLang="tr-TR" sz="1200" b="1" smtClean="0"/>
              <a:t>6-</a:t>
            </a:r>
            <a:r>
              <a:rPr lang="tr-TR" altLang="tr-TR" sz="1200" b="1" smtClean="0"/>
              <a:t> </a:t>
            </a:r>
            <a:r>
              <a:rPr lang="en-US" altLang="tr-TR" sz="1200" smtClean="0"/>
              <a:t>The  guarantee covers only maintenance and repairing of material or workmanship failure within the valid guarantee period. Failures and parts within the scope of the guarantee are repaired and replaced without any charge. Replaced parts belong to ................</a:t>
            </a:r>
          </a:p>
          <a:p>
            <a:pPr lvl="1" eaLnBrk="1" hangingPunct="1">
              <a:buFontTx/>
              <a:buNone/>
              <a:tabLst>
                <a:tab pos="893763" algn="l"/>
              </a:tabLst>
            </a:pPr>
            <a:r>
              <a:rPr lang="tr-TR" altLang="tr-TR" sz="1200" b="1" smtClean="0"/>
              <a:t>	</a:t>
            </a:r>
            <a:r>
              <a:rPr lang="en-US" altLang="tr-TR" sz="1200" b="1" smtClean="0"/>
              <a:t>7-</a:t>
            </a:r>
            <a:r>
              <a:rPr lang="tr-TR" altLang="tr-TR" sz="1200" b="1" smtClean="0"/>
              <a:t> </a:t>
            </a:r>
            <a:r>
              <a:rPr lang="en-US" altLang="tr-TR" sz="1200" smtClean="0"/>
              <a:t>The failures occurring in the device may only be handled by service personnel authorized by ................ If people who are not authorized handle the device, it will not be covered by the guarantee.</a:t>
            </a:r>
          </a:p>
          <a:p>
            <a:pPr lvl="1" eaLnBrk="1" hangingPunct="1">
              <a:buFontTx/>
              <a:buNone/>
              <a:tabLst>
                <a:tab pos="893763" algn="l"/>
              </a:tabLst>
            </a:pPr>
            <a:r>
              <a:rPr lang="tr-TR" altLang="tr-TR" sz="1200" b="1" smtClean="0"/>
              <a:t>	</a:t>
            </a:r>
            <a:r>
              <a:rPr lang="en-US" altLang="tr-TR" sz="1200" b="1" smtClean="0"/>
              <a:t>8-</a:t>
            </a:r>
            <a:r>
              <a:rPr lang="tr-TR" altLang="tr-TR" sz="1200" b="1" smtClean="0"/>
              <a:t> </a:t>
            </a:r>
            <a:r>
              <a:rPr lang="en-US" altLang="tr-TR" sz="1200" smtClean="0"/>
              <a:t>Installation should be carried out by authorized service personnel and the service should be informed about the location change of the device.</a:t>
            </a:r>
            <a:endParaRPr lang="tr-TR" altLang="tr-TR" sz="1200" smtClean="0"/>
          </a:p>
          <a:p>
            <a:pPr lvl="1" eaLnBrk="1" hangingPunct="1">
              <a:buFontTx/>
              <a:buNone/>
              <a:tabLst>
                <a:tab pos="893763" algn="l"/>
              </a:tabLst>
            </a:pPr>
            <a:r>
              <a:rPr lang="tr-TR" altLang="tr-TR" sz="1200" b="1" smtClean="0"/>
              <a:t>	</a:t>
            </a:r>
            <a:r>
              <a:rPr lang="en-US" altLang="tr-TR" sz="1200" b="1" smtClean="0"/>
              <a:t>9- </a:t>
            </a:r>
            <a:r>
              <a:rPr lang="tr-TR" altLang="tr-TR" sz="1200" b="1" smtClean="0"/>
              <a:t> </a:t>
            </a:r>
            <a:r>
              <a:rPr lang="en-US" altLang="tr-TR" sz="1200" smtClean="0"/>
              <a:t>When any failure occurs during operation, authorized service dealer should be contacted.</a:t>
            </a:r>
          </a:p>
          <a:p>
            <a:pPr lvl="1" eaLnBrk="1" hangingPunct="1">
              <a:buFontTx/>
              <a:buNone/>
              <a:tabLst>
                <a:tab pos="893763" algn="l"/>
              </a:tabLst>
            </a:pPr>
            <a:r>
              <a:rPr lang="tr-TR" altLang="tr-TR" sz="1200" b="1" smtClean="0"/>
              <a:t>	</a:t>
            </a:r>
            <a:r>
              <a:rPr lang="en-US" altLang="tr-TR" sz="1200" b="1" smtClean="0"/>
              <a:t>10-</a:t>
            </a:r>
            <a:r>
              <a:rPr lang="tr-TR" altLang="tr-TR" sz="1200" b="1" smtClean="0"/>
              <a:t> </a:t>
            </a:r>
            <a:r>
              <a:rPr lang="en-US" altLang="tr-TR" sz="1200" smtClean="0"/>
              <a:t>Guarantee does not cover failures and damages resulting from loading, unloading and shipping, which are outside the responsibility of ................ Similarly, failures and damages resulting from external factors are not covered.</a:t>
            </a:r>
          </a:p>
          <a:p>
            <a:pPr lvl="1" eaLnBrk="1" hangingPunct="1">
              <a:tabLst>
                <a:tab pos="893763" algn="l"/>
              </a:tabLst>
            </a:pPr>
            <a:endParaRPr lang="en-US" altLang="tr-TR" sz="1200" smtClean="0"/>
          </a:p>
          <a:p>
            <a:pPr lvl="1" eaLnBrk="1" hangingPunct="1">
              <a:tabLst>
                <a:tab pos="893763" algn="l"/>
              </a:tabLst>
            </a:pPr>
            <a:endParaRPr lang="en-US" altLang="tr-TR" sz="1200" b="1" smtClean="0"/>
          </a:p>
          <a:p>
            <a:pPr lvl="1" eaLnBrk="1" hangingPunct="1">
              <a:lnSpc>
                <a:spcPct val="90000"/>
              </a:lnSpc>
              <a:spcBef>
                <a:spcPct val="0"/>
              </a:spcBef>
              <a:buFontTx/>
              <a:buNone/>
              <a:tabLst>
                <a:tab pos="893763" algn="l"/>
              </a:tabLst>
            </a:pPr>
            <a:endParaRPr lang="en-US" altLang="tr-TR" sz="1200" b="1" smtClean="0">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80988" y="250825"/>
            <a:ext cx="6172200" cy="431800"/>
          </a:xfrm>
          <a:noFill/>
        </p:spPr>
        <p:txBody>
          <a:bodyPr anchor="b"/>
          <a:lstStyle/>
          <a:p>
            <a:pPr algn="l" eaLnBrk="1" hangingPunct="1"/>
            <a:r>
              <a:rPr lang="en-US" altLang="tr-TR" sz="2000" b="1" smtClean="0">
                <a:latin typeface="Verdana" pitchFamily="34" charset="0"/>
              </a:rPr>
              <a:t>TABLE OF CONTENTS</a:t>
            </a:r>
            <a:r>
              <a:rPr lang="tr-TR" altLang="tr-TR" sz="2400" smtClean="0"/>
              <a:t> </a:t>
            </a:r>
          </a:p>
        </p:txBody>
      </p:sp>
      <p:graphicFrame>
        <p:nvGraphicFramePr>
          <p:cNvPr id="192578" name="Group 66"/>
          <p:cNvGraphicFramePr>
            <a:graphicFrameLocks noGrp="1"/>
          </p:cNvGraphicFramePr>
          <p:nvPr>
            <p:ph idx="1"/>
          </p:nvPr>
        </p:nvGraphicFramePr>
        <p:xfrm>
          <a:off x="333375" y="1114425"/>
          <a:ext cx="6172200" cy="3444876"/>
        </p:xfrm>
        <a:graphic>
          <a:graphicData uri="http://schemas.openxmlformats.org/drawingml/2006/table">
            <a:tbl>
              <a:tblPr/>
              <a:tblGrid>
                <a:gridCol w="1150938">
                  <a:extLst>
                    <a:ext uri="{9D8B030D-6E8A-4147-A177-3AD203B41FA5}">
                      <a16:colId xmlns:a16="http://schemas.microsoft.com/office/drawing/2014/main" xmlns="" val="20000"/>
                    </a:ext>
                  </a:extLst>
                </a:gridCol>
                <a:gridCol w="5021262">
                  <a:extLst>
                    <a:ext uri="{9D8B030D-6E8A-4147-A177-3AD203B41FA5}">
                      <a16:colId xmlns:a16="http://schemas.microsoft.com/office/drawing/2014/main" xmlns="" val="20001"/>
                    </a:ext>
                  </a:extLst>
                </a:gridCol>
              </a:tblGrid>
              <a:tr h="274371">
                <a:tc>
                  <a:txBody>
                    <a:body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cs typeface="Times New Roman" pitchFamily="18" charset="0"/>
                        </a:rPr>
                        <a:t>PAGE NR. </a:t>
                      </a:r>
                      <a:endParaRPr kumimoji="0" lang="tr-TR" sz="1200" b="1" i="0" u="none" strike="noStrike" cap="none" normalizeH="0" baseline="0" dirty="0">
                        <a:ln>
                          <a:noFill/>
                        </a:ln>
                        <a:solidFill>
                          <a:srgbClr val="000000"/>
                        </a:solidFill>
                        <a:effectLst/>
                        <a:latin typeface="Arial" charset="0"/>
                        <a:cs typeface="Times New Roman" pitchFamily="18"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a:ln>
                            <a:noFill/>
                          </a:ln>
                          <a:solidFill>
                            <a:srgbClr val="000000"/>
                          </a:solidFill>
                          <a:effectLst/>
                          <a:latin typeface="Arial" charset="0"/>
                          <a:cs typeface="Times New Roman" pitchFamily="18" charset="0"/>
                        </a:rPr>
                        <a:t>TOPICS</a:t>
                      </a:r>
                      <a:endParaRPr kumimoji="0" lang="tr-TR" sz="1200" b="1" i="0" u="none" strike="noStrike" cap="none" normalizeH="0" baseline="0">
                        <a:ln>
                          <a:noFill/>
                        </a:ln>
                        <a:solidFill>
                          <a:srgbClr val="000000"/>
                        </a:solidFill>
                        <a:effectLst/>
                        <a:latin typeface="Arial" charset="0"/>
                        <a:cs typeface="Times New Roman" pitchFamily="18"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0"/>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Times New Roman" pitchFamily="18" charset="0"/>
                          <a:cs typeface="Arial" charset="0"/>
                        </a:rPr>
                        <a:t>1</a:t>
                      </a: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COVER PAGE</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1"/>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Times New Roman" pitchFamily="18" charset="0"/>
                          <a:cs typeface="Arial" charset="0"/>
                        </a:rPr>
                        <a:t>2</a:t>
                      </a: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TABLE OF CONTENTS</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2"/>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Times New Roman" pitchFamily="18" charset="0"/>
                          <a:cs typeface="Arial" charset="0"/>
                        </a:rPr>
                        <a:t>3</a:t>
                      </a: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INTRODUCTION</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3"/>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ea typeface="Times New Roman" pitchFamily="18" charset="0"/>
                          <a:cs typeface="Arial" charset="0"/>
                        </a:rPr>
                        <a:t>4</a:t>
                      </a:r>
                      <a:r>
                        <a:rPr kumimoji="0" lang="tr-TR" sz="1000" b="1" i="0" u="none" strike="noStrike" cap="none" normalizeH="0" baseline="0">
                          <a:ln>
                            <a:noFill/>
                          </a:ln>
                          <a:solidFill>
                            <a:schemeClr val="tx1"/>
                          </a:solidFill>
                          <a:effectLst/>
                          <a:latin typeface="Arial" charset="0"/>
                          <a:ea typeface="Times New Roman" pitchFamily="18" charset="0"/>
                          <a:cs typeface="Arial" charset="0"/>
                        </a:rPr>
                        <a:t> </a:t>
                      </a:r>
                      <a:endParaRPr kumimoji="0" lang="en-US" sz="1000" b="1" i="0" u="none" strike="noStrike" cap="none" normalizeH="0" baseline="0">
                        <a:ln>
                          <a:noFill/>
                        </a:ln>
                        <a:solidFill>
                          <a:schemeClr val="tx1"/>
                        </a:solidFill>
                        <a:effectLst/>
                        <a:latin typeface="Arial" charset="0"/>
                        <a:ea typeface="Times New Roman" pitchFamily="18"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TECHNICAL DATA</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4"/>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chemeClr val="tx1"/>
                          </a:solidFill>
                          <a:effectLst/>
                          <a:latin typeface="Arial" charset="0"/>
                          <a:cs typeface="Arial" charset="0"/>
                        </a:rPr>
                        <a:t>5</a:t>
                      </a:r>
                      <a:endParaRPr kumimoji="0" lang="en-US" sz="1000" b="1" i="0" u="none" strike="noStrike" cap="none" normalizeH="0" baseline="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ELECTRICAL CIRCUIT DIAGRAM</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5"/>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chemeClr val="tx1"/>
                          </a:solidFill>
                          <a:effectLst/>
                          <a:latin typeface="Arial" charset="0"/>
                          <a:cs typeface="Arial" charset="0"/>
                        </a:rPr>
                        <a:t>6</a:t>
                      </a:r>
                      <a:endParaRPr kumimoji="0" lang="en-US" sz="1000" b="1" i="0" u="none" strike="noStrike" cap="none" normalizeH="0" baseline="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WARNING SIGNS </a:t>
                      </a: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6"/>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a:ln>
                            <a:noFill/>
                          </a:ln>
                          <a:solidFill>
                            <a:schemeClr val="tx1"/>
                          </a:solidFill>
                          <a:effectLst/>
                          <a:latin typeface="Arial" charset="0"/>
                          <a:cs typeface="Arial" charset="0"/>
                        </a:rPr>
                        <a:t>7</a:t>
                      </a:r>
                      <a:endParaRPr kumimoji="0" lang="en-US" sz="1000" b="1" i="0" u="none" strike="noStrike" cap="none" normalizeH="0" baseline="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SAFETY DETAILS</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7"/>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cs typeface="Arial" charset="0"/>
                        </a:rPr>
                        <a:t>8</a:t>
                      </a:r>
                      <a:endParaRPr kumimoji="0" lang="en-US" sz="1000" b="1" i="0" u="none" strike="noStrike" cap="none" normalizeH="0" baseline="0" dirty="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rPr>
                        <a:t>TRANSPORTING</a:t>
                      </a:r>
                      <a:r>
                        <a:rPr kumimoji="0" lang="tr-TR" sz="1000" b="1" i="0" u="none" strike="noStrike" cap="none" normalizeH="0" baseline="0" dirty="0">
                          <a:ln>
                            <a:noFill/>
                          </a:ln>
                          <a:solidFill>
                            <a:schemeClr val="tx1"/>
                          </a:solidFill>
                          <a:effectLst/>
                          <a:latin typeface="Arial" charset="0"/>
                        </a:rPr>
                        <a:t>, </a:t>
                      </a:r>
                      <a:r>
                        <a:rPr kumimoji="0" lang="en-US" sz="1000" b="1" i="0" u="none" strike="noStrike" cap="none" normalizeH="0" baseline="0" dirty="0">
                          <a:ln>
                            <a:noFill/>
                          </a:ln>
                          <a:solidFill>
                            <a:schemeClr val="tx1"/>
                          </a:solidFill>
                          <a:effectLst/>
                          <a:latin typeface="Arial" charset="0"/>
                        </a:rPr>
                        <a:t>MOVING</a:t>
                      </a:r>
                      <a:r>
                        <a:rPr kumimoji="0" lang="tr-TR" sz="1000" b="1" i="0" u="none" strike="noStrike" cap="none" normalizeH="0" baseline="0" dirty="0">
                          <a:ln>
                            <a:noFill/>
                          </a:ln>
                          <a:solidFill>
                            <a:schemeClr val="tx1"/>
                          </a:solidFill>
                          <a:effectLst/>
                          <a:latin typeface="Arial" charset="0"/>
                        </a:rPr>
                        <a:t> </a:t>
                      </a:r>
                      <a:r>
                        <a:rPr kumimoji="0" lang="en-US" sz="1000" b="1" i="0" u="none" strike="noStrike" cap="none" normalizeH="0" baseline="0" dirty="0">
                          <a:ln>
                            <a:noFill/>
                          </a:ln>
                          <a:solidFill>
                            <a:schemeClr val="tx1"/>
                          </a:solidFill>
                          <a:effectLst/>
                          <a:latin typeface="Arial" charset="0"/>
                        </a:rPr>
                        <a:t>AND INSTALLATION</a:t>
                      </a: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8"/>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mj-lt"/>
                          <a:cs typeface="Arial" charset="0"/>
                        </a:rPr>
                        <a:t>9</a:t>
                      </a:r>
                      <a:endParaRPr kumimoji="0" lang="en-US" sz="1000" b="1" i="0" u="none" strike="noStrike" cap="none" normalizeH="0" baseline="0" dirty="0">
                        <a:ln>
                          <a:noFill/>
                        </a:ln>
                        <a:solidFill>
                          <a:schemeClr val="tx1"/>
                        </a:solidFill>
                        <a:effectLst/>
                        <a:latin typeface="+mj-lt"/>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lang="tr-TR" sz="1000" b="1" dirty="0">
                          <a:solidFill>
                            <a:schemeClr val="tx2"/>
                          </a:solidFill>
                          <a:latin typeface="+mj-lt"/>
                        </a:rPr>
                        <a:t>INTRODUCTION OF THE APPLIANCES</a:t>
                      </a:r>
                      <a:endParaRPr lang="tr-TR" sz="1000" dirty="0">
                        <a:solidFill>
                          <a:schemeClr val="tx2"/>
                        </a:solidFill>
                        <a:latin typeface="+mj-lt"/>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9"/>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cs typeface="Arial" charset="0"/>
                        </a:rPr>
                        <a:t>10</a:t>
                      </a:r>
                      <a:endParaRPr kumimoji="0" lang="en-US" sz="1000" b="1" i="0" u="none" strike="noStrike" cap="none" normalizeH="0" baseline="0" dirty="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charset="0"/>
                        </a:rPr>
                        <a:t>CONTROL BOARDS</a:t>
                      </a:r>
                      <a:r>
                        <a:rPr kumimoji="0" lang="tr-TR" sz="1000" b="1" i="0" u="none" strike="noStrike" cap="none" normalizeH="0" baseline="0" dirty="0">
                          <a:ln>
                            <a:noFill/>
                          </a:ln>
                          <a:solidFill>
                            <a:schemeClr val="tx1"/>
                          </a:solidFill>
                          <a:effectLst/>
                          <a:latin typeface="Arial" charset="0"/>
                        </a:rPr>
                        <a:t>, </a:t>
                      </a:r>
                      <a:r>
                        <a:rPr kumimoji="0" lang="en-US" sz="1000" b="1" i="0" u="none" strike="noStrike" cap="none" normalizeH="0" baseline="0" dirty="0">
                          <a:ln>
                            <a:noFill/>
                          </a:ln>
                          <a:solidFill>
                            <a:schemeClr val="tx1"/>
                          </a:solidFill>
                          <a:effectLst/>
                          <a:latin typeface="Arial" charset="0"/>
                        </a:rPr>
                        <a:t>OPERATION OF THE DEVICE</a:t>
                      </a:r>
                      <a:r>
                        <a:rPr kumimoji="0" lang="tr-TR" sz="1000" b="1" i="0" u="none" strike="noStrike" cap="none" normalizeH="0" baseline="0" dirty="0">
                          <a:ln>
                            <a:noFill/>
                          </a:ln>
                          <a:solidFill>
                            <a:schemeClr val="tx1"/>
                          </a:solidFill>
                          <a:effectLst/>
                          <a:latin typeface="Arial" charset="0"/>
                        </a:rPr>
                        <a:t> (1)</a:t>
                      </a:r>
                      <a:endParaRPr kumimoji="0" lang="en-US" sz="1000" b="1" i="0" u="none" strike="noStrike" cap="none" normalizeH="0" baseline="0" dirty="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10"/>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cs typeface="Arial" charset="0"/>
                        </a:rPr>
                        <a:t>11</a:t>
                      </a:r>
                      <a:endParaRPr kumimoji="0" lang="en-US" sz="1000" b="1" i="0" u="none" strike="noStrike" cap="none" normalizeH="0" baseline="0" dirty="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OPERATION OF THE DEVICE</a:t>
                      </a:r>
                      <a:r>
                        <a:rPr kumimoji="0" lang="tr-TR" sz="1000" b="1" i="0" u="none" strike="noStrike" cap="none" normalizeH="0" baseline="0">
                          <a:ln>
                            <a:noFill/>
                          </a:ln>
                          <a:solidFill>
                            <a:schemeClr val="tx1"/>
                          </a:solidFill>
                          <a:effectLst/>
                          <a:latin typeface="Arial" charset="0"/>
                        </a:rPr>
                        <a:t> (2)</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11"/>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cs typeface="Arial" charset="0"/>
                        </a:rPr>
                        <a:t>12</a:t>
                      </a:r>
                      <a:endParaRPr kumimoji="0" lang="en-US" sz="1000" b="1" i="0" u="none" strike="noStrike" cap="none" normalizeH="0" baseline="0" dirty="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CLEAN-UP AND MAINTENANCE</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12"/>
                  </a:ext>
                </a:extLst>
              </a:tr>
              <a:tr h="24388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a:ln>
                            <a:noFill/>
                          </a:ln>
                          <a:solidFill>
                            <a:schemeClr val="tx1"/>
                          </a:solidFill>
                          <a:effectLst/>
                          <a:latin typeface="Arial" charset="0"/>
                          <a:cs typeface="Arial" charset="0"/>
                        </a:rPr>
                        <a:t>13</a:t>
                      </a:r>
                      <a:endParaRPr kumimoji="0" lang="en-US" sz="1000" b="1" i="0" u="none" strike="noStrike" cap="none" normalizeH="0" baseline="0" dirty="0">
                        <a:ln>
                          <a:noFill/>
                        </a:ln>
                        <a:solidFill>
                          <a:schemeClr val="tx1"/>
                        </a:solidFill>
                        <a:effectLst/>
                        <a:latin typeface="Arial" charset="0"/>
                        <a:cs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Arial" charset="0"/>
                        </a:rPr>
                        <a:t>TERMS OF GUARANTEE</a:t>
                      </a:r>
                      <a:r>
                        <a:rPr kumimoji="0" lang="tr-TR" sz="1000" b="1" i="0" u="none" strike="noStrike" cap="none" normalizeH="0" baseline="0">
                          <a:ln>
                            <a:noFill/>
                          </a:ln>
                          <a:solidFill>
                            <a:schemeClr val="tx1"/>
                          </a:solidFill>
                          <a:effectLst/>
                          <a:latin typeface="Arial" charset="0"/>
                        </a:rPr>
                        <a:t> </a:t>
                      </a:r>
                      <a:endParaRPr kumimoji="0" lang="en-US" sz="1000" b="1" i="0" u="none" strike="noStrike" cap="none" normalizeH="0" baseline="0">
                        <a:ln>
                          <a:noFill/>
                        </a:ln>
                        <a:solidFill>
                          <a:schemeClr val="tx1"/>
                        </a:solidFill>
                        <a:effectLst/>
                        <a:latin typeface="Arial" charset="0"/>
                      </a:endParaRPr>
                    </a:p>
                  </a:txBody>
                  <a:tcPr marT="45728" marB="4572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13"/>
                  </a:ext>
                </a:extLst>
              </a:tr>
            </a:tbl>
          </a:graphicData>
        </a:graphic>
      </p:graphicFrame>
      <p:grpSp>
        <p:nvGrpSpPr>
          <p:cNvPr id="5170" name="Group 50"/>
          <p:cNvGrpSpPr>
            <a:grpSpLocks/>
          </p:cNvGrpSpPr>
          <p:nvPr/>
        </p:nvGrpSpPr>
        <p:grpSpPr bwMode="auto">
          <a:xfrm>
            <a:off x="404813" y="611188"/>
            <a:ext cx="5976937" cy="144462"/>
            <a:chOff x="300" y="1474"/>
            <a:chExt cx="3765" cy="91"/>
          </a:xfrm>
        </p:grpSpPr>
        <p:sp>
          <p:nvSpPr>
            <p:cNvPr id="5175" name="Rectangle 51"/>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5176" name="Line 52"/>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5171" name="Text Box 53"/>
          <p:cNvSpPr txBox="1">
            <a:spLocks noChangeArrowheads="1"/>
          </p:cNvSpPr>
          <p:nvPr/>
        </p:nvSpPr>
        <p:spPr bwMode="auto">
          <a:xfrm>
            <a:off x="3357563" y="8821738"/>
            <a:ext cx="473075" cy="214312"/>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2/13</a:t>
            </a:r>
          </a:p>
        </p:txBody>
      </p:sp>
      <p:grpSp>
        <p:nvGrpSpPr>
          <p:cNvPr id="5172" name="Group 54"/>
          <p:cNvGrpSpPr>
            <a:grpSpLocks/>
          </p:cNvGrpSpPr>
          <p:nvPr/>
        </p:nvGrpSpPr>
        <p:grpSpPr bwMode="auto">
          <a:xfrm>
            <a:off x="549275" y="7451725"/>
            <a:ext cx="5832475" cy="863600"/>
            <a:chOff x="436" y="4150"/>
            <a:chExt cx="3674" cy="544"/>
          </a:xfrm>
        </p:grpSpPr>
        <p:sp>
          <p:nvSpPr>
            <p:cNvPr id="5173" name="Rectangle 55"/>
            <p:cNvSpPr>
              <a:spLocks noChangeArrowheads="1"/>
            </p:cNvSpPr>
            <p:nvPr/>
          </p:nvSpPr>
          <p:spPr bwMode="auto">
            <a:xfrm>
              <a:off x="436" y="4150"/>
              <a:ext cx="3674" cy="544"/>
            </a:xfrm>
            <a:prstGeom prst="rect">
              <a:avLst/>
            </a:prstGeom>
            <a:solidFill>
              <a:schemeClr val="bg1"/>
            </a:solidFill>
            <a:ln w="9525">
              <a:solidFill>
                <a:schemeClr val="tx1"/>
              </a:solidFill>
              <a:miter lim="800000"/>
              <a:headEnd/>
              <a:tailEnd/>
            </a:ln>
          </p:spPr>
          <p:txBody>
            <a:bodyPr wrap="none" anchor="ctr"/>
            <a:lstStyle/>
            <a:p>
              <a:pPr algn="ctr" eaLnBrk="1" hangingPunct="1"/>
              <a:r>
                <a:rPr lang="en-US" altLang="tr-TR" sz="1600" b="1" u="sng"/>
                <a:t>CAUTION</a:t>
              </a:r>
            </a:p>
            <a:p>
              <a:pPr algn="ctr" eaLnBrk="1" hangingPunct="1"/>
              <a:r>
                <a:rPr lang="tr-TR" altLang="tr-TR" sz="1400"/>
                <a:t>              </a:t>
              </a:r>
              <a:r>
                <a:rPr lang="en-US" altLang="tr-TR" sz="1400"/>
                <a:t>This device should only be used in facilities where relevant</a:t>
              </a:r>
              <a:endParaRPr lang="tr-TR" altLang="tr-TR" sz="1400"/>
            </a:p>
            <a:p>
              <a:pPr algn="ctr" eaLnBrk="1" hangingPunct="1"/>
              <a:r>
                <a:rPr lang="en-US" altLang="tr-TR" sz="1400"/>
                <a:t> </a:t>
              </a:r>
              <a:r>
                <a:rPr lang="tr-TR" altLang="tr-TR" sz="1400"/>
                <a:t>              </a:t>
              </a:r>
              <a:r>
                <a:rPr lang="en-US" altLang="tr-TR" sz="1400"/>
                <a:t>standards, laws and safety requirements are complied with</a:t>
              </a:r>
              <a:endParaRPr lang="tr-TR" altLang="tr-TR" sz="1400"/>
            </a:p>
          </p:txBody>
        </p:sp>
        <p:pic>
          <p:nvPicPr>
            <p:cNvPr id="5174" name="Picture 56" descr="䗠䗨"/>
            <p:cNvPicPr>
              <a:picLocks noChangeAspect="1" noChangeArrowheads="1"/>
            </p:cNvPicPr>
            <p:nvPr/>
          </p:nvPicPr>
          <p:blipFill>
            <a:blip r:embed="rId3" cstate="print"/>
            <a:srcRect/>
            <a:stretch>
              <a:fillRect/>
            </a:stretch>
          </p:blipFill>
          <p:spPr bwMode="auto">
            <a:xfrm>
              <a:off x="527" y="4249"/>
              <a:ext cx="454" cy="4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07975" y="295275"/>
            <a:ext cx="6000750" cy="539750"/>
          </a:xfrm>
          <a:prstGeom prst="rect">
            <a:avLst/>
          </a:prstGeom>
          <a:noFill/>
          <a:ln w="9525">
            <a:noFill/>
            <a:miter lim="800000"/>
            <a:headEnd/>
            <a:tailEnd/>
          </a:ln>
        </p:spPr>
        <p:txBody>
          <a:bodyPr anchor="b"/>
          <a:lstStyle/>
          <a:p>
            <a:pPr eaLnBrk="1" hangingPunct="1"/>
            <a:r>
              <a:rPr lang="tr-TR" altLang="tr-TR" sz="2000" b="1">
                <a:solidFill>
                  <a:schemeClr val="tx2"/>
                </a:solidFill>
                <a:latin typeface="Verdana" pitchFamily="34" charset="0"/>
              </a:rPr>
              <a:t>INTRODUCTION</a:t>
            </a:r>
          </a:p>
        </p:txBody>
      </p:sp>
      <p:grpSp>
        <p:nvGrpSpPr>
          <p:cNvPr id="7171" name="Group 3"/>
          <p:cNvGrpSpPr>
            <a:grpSpLocks/>
          </p:cNvGrpSpPr>
          <p:nvPr/>
        </p:nvGrpSpPr>
        <p:grpSpPr bwMode="auto">
          <a:xfrm>
            <a:off x="404813" y="827088"/>
            <a:ext cx="5976937" cy="144462"/>
            <a:chOff x="300" y="1474"/>
            <a:chExt cx="3765" cy="91"/>
          </a:xfrm>
        </p:grpSpPr>
        <p:sp>
          <p:nvSpPr>
            <p:cNvPr id="7185" name="Rectangle 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7186" name="Line 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7172" name="Rectangle 6"/>
          <p:cNvSpPr>
            <a:spLocks noChangeArrowheads="1"/>
          </p:cNvSpPr>
          <p:nvPr/>
        </p:nvSpPr>
        <p:spPr bwMode="auto">
          <a:xfrm>
            <a:off x="188913" y="6300788"/>
            <a:ext cx="6192837" cy="701675"/>
          </a:xfrm>
          <a:prstGeom prst="rect">
            <a:avLst/>
          </a:prstGeom>
          <a:noFill/>
          <a:ln w="9525">
            <a:noFill/>
            <a:miter lim="800000"/>
            <a:headEnd/>
            <a:tailEnd/>
          </a:ln>
        </p:spPr>
        <p:txBody>
          <a:bodyPr>
            <a:spAutoFit/>
          </a:bodyPr>
          <a:lstStyle/>
          <a:p>
            <a:pPr eaLnBrk="1" hangingPunct="1"/>
            <a:r>
              <a:rPr lang="tr-TR" altLang="tr-TR" sz="1500">
                <a:latin typeface="Verdana" pitchFamily="34" charset="0"/>
              </a:rPr>
              <a:t>   </a:t>
            </a:r>
            <a:r>
              <a:rPr lang="tr-TR" altLang="tr-TR" sz="1600"/>
              <a:t>   </a:t>
            </a:r>
            <a:r>
              <a:rPr lang="tr-TR" altLang="tr-TR" sz="1400"/>
              <a:t>   </a:t>
            </a:r>
            <a:r>
              <a:rPr lang="en-US" altLang="tr-TR" sz="1200" b="1"/>
              <a:t>If you are confused or you don’t have enough information </a:t>
            </a:r>
            <a:endParaRPr lang="tr-TR" altLang="tr-TR" sz="1200" b="1"/>
          </a:p>
          <a:p>
            <a:pPr eaLnBrk="1" hangingPunct="1"/>
            <a:r>
              <a:rPr lang="tr-TR" altLang="tr-TR" sz="1200" b="1"/>
              <a:t>            </a:t>
            </a:r>
            <a:r>
              <a:rPr lang="en-US" altLang="tr-TR" sz="1200" b="1"/>
              <a:t>please get in touch with authorized service by phone.</a:t>
            </a:r>
          </a:p>
          <a:p>
            <a:pPr eaLnBrk="1" hangingPunct="1"/>
            <a:endParaRPr lang="tr-TR" altLang="tr-TR" sz="1200" b="1">
              <a:latin typeface="Verdana" pitchFamily="34" charset="0"/>
            </a:endParaRPr>
          </a:p>
        </p:txBody>
      </p:sp>
      <p:sp>
        <p:nvSpPr>
          <p:cNvPr id="7173" name="Text Box 7"/>
          <p:cNvSpPr txBox="1">
            <a:spLocks noChangeArrowheads="1"/>
          </p:cNvSpPr>
          <p:nvPr/>
        </p:nvSpPr>
        <p:spPr bwMode="auto">
          <a:xfrm>
            <a:off x="115888" y="1403350"/>
            <a:ext cx="6597650" cy="1906588"/>
          </a:xfrm>
          <a:prstGeom prst="rect">
            <a:avLst/>
          </a:prstGeom>
          <a:noFill/>
          <a:ln w="9525">
            <a:noFill/>
            <a:miter lim="800000"/>
            <a:headEnd/>
            <a:tailEnd/>
          </a:ln>
        </p:spPr>
        <p:txBody>
          <a:bodyPr>
            <a:spAutoFit/>
          </a:bodyPr>
          <a:lstStyle/>
          <a:p>
            <a:pPr eaLnBrk="1" hangingPunct="1"/>
            <a:r>
              <a:rPr lang="tr-TR" altLang="tr-TR" sz="1400"/>
              <a:t>	</a:t>
            </a:r>
            <a:r>
              <a:rPr lang="en-US" altLang="tr-TR" sz="1400" b="1"/>
              <a:t>Dear User,</a:t>
            </a:r>
          </a:p>
          <a:p>
            <a:pPr eaLnBrk="1" hangingPunct="1"/>
            <a:endParaRPr lang="en-US" altLang="tr-TR" sz="1400"/>
          </a:p>
          <a:p>
            <a:pPr eaLnBrk="1" hangingPunct="1"/>
            <a:r>
              <a:rPr lang="en-US" altLang="tr-TR" sz="1300" b="1"/>
              <a:t>Thank you for purchasing our device and for your reliance upon our company. Our devices have been used within our customers kitchen, your kitchen in </a:t>
            </a:r>
            <a:r>
              <a:rPr lang="tr-TR" altLang="tr-TR" sz="1300" b="1" i="1" u="sng"/>
              <a:t>100</a:t>
            </a:r>
            <a:r>
              <a:rPr lang="en-US" altLang="tr-TR" sz="1300" b="1"/>
              <a:t> </a:t>
            </a:r>
            <a:r>
              <a:rPr lang="en-US" altLang="tr-TR" sz="1300" b="1" i="1" u="sng"/>
              <a:t>countries.</a:t>
            </a:r>
            <a:r>
              <a:rPr lang="en-US" altLang="tr-TR" sz="1300" b="1"/>
              <a:t> Our devices are produced in compliance with international standards. Important notice: Please read or ensure that the users read this user’s manual in order to achieve the desired performance in line with your expectations and to use your device for long years. Please take the warnings mentioned above into consideration before calling for service.</a:t>
            </a:r>
            <a:r>
              <a:rPr lang="tr-TR" altLang="tr-TR" sz="1300" b="1"/>
              <a:t>..</a:t>
            </a:r>
            <a:endParaRPr lang="en-US" altLang="tr-TR" sz="1300" b="1"/>
          </a:p>
        </p:txBody>
      </p:sp>
      <p:grpSp>
        <p:nvGrpSpPr>
          <p:cNvPr id="7174" name="Group 8"/>
          <p:cNvGrpSpPr>
            <a:grpSpLocks/>
          </p:cNvGrpSpPr>
          <p:nvPr/>
        </p:nvGrpSpPr>
        <p:grpSpPr bwMode="auto">
          <a:xfrm>
            <a:off x="0" y="4213225"/>
            <a:ext cx="6858000" cy="71438"/>
            <a:chOff x="0" y="5103"/>
            <a:chExt cx="4320" cy="45"/>
          </a:xfrm>
        </p:grpSpPr>
        <p:sp>
          <p:nvSpPr>
            <p:cNvPr id="7183" name="Line 9"/>
            <p:cNvSpPr>
              <a:spLocks noChangeShapeType="1"/>
            </p:cNvSpPr>
            <p:nvPr/>
          </p:nvSpPr>
          <p:spPr bwMode="auto">
            <a:xfrm>
              <a:off x="0" y="5103"/>
              <a:ext cx="4320" cy="0"/>
            </a:xfrm>
            <a:prstGeom prst="line">
              <a:avLst/>
            </a:prstGeom>
            <a:noFill/>
            <a:ln w="9525">
              <a:solidFill>
                <a:srgbClr val="FF3300"/>
              </a:solidFill>
              <a:round/>
              <a:headEnd/>
              <a:tailEnd/>
            </a:ln>
          </p:spPr>
          <p:txBody>
            <a:bodyPr/>
            <a:lstStyle/>
            <a:p>
              <a:endParaRPr lang="ru-RU"/>
            </a:p>
          </p:txBody>
        </p:sp>
        <p:sp>
          <p:nvSpPr>
            <p:cNvPr id="7184" name="Line 10"/>
            <p:cNvSpPr>
              <a:spLocks noChangeShapeType="1"/>
            </p:cNvSpPr>
            <p:nvPr/>
          </p:nvSpPr>
          <p:spPr bwMode="auto">
            <a:xfrm>
              <a:off x="0" y="5148"/>
              <a:ext cx="4320" cy="0"/>
            </a:xfrm>
            <a:prstGeom prst="line">
              <a:avLst/>
            </a:prstGeom>
            <a:noFill/>
            <a:ln w="9525">
              <a:solidFill>
                <a:srgbClr val="FF3300"/>
              </a:solidFill>
              <a:round/>
              <a:headEnd/>
              <a:tailEnd/>
            </a:ln>
          </p:spPr>
          <p:txBody>
            <a:bodyPr/>
            <a:lstStyle/>
            <a:p>
              <a:endParaRPr lang="ru-RU"/>
            </a:p>
          </p:txBody>
        </p:sp>
      </p:grpSp>
      <p:sp>
        <p:nvSpPr>
          <p:cNvPr id="7175" name="Text Box 11"/>
          <p:cNvSpPr txBox="1">
            <a:spLocks noChangeArrowheads="1"/>
          </p:cNvSpPr>
          <p:nvPr/>
        </p:nvSpPr>
        <p:spPr bwMode="auto">
          <a:xfrm>
            <a:off x="3171825" y="8797925"/>
            <a:ext cx="473075" cy="214313"/>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3/13</a:t>
            </a:r>
          </a:p>
        </p:txBody>
      </p:sp>
      <p:sp>
        <p:nvSpPr>
          <p:cNvPr id="7176" name="Rectangle 12"/>
          <p:cNvSpPr>
            <a:spLocks noChangeArrowheads="1"/>
          </p:cNvSpPr>
          <p:nvPr/>
        </p:nvSpPr>
        <p:spPr bwMode="auto">
          <a:xfrm>
            <a:off x="350838" y="4356100"/>
            <a:ext cx="6264275" cy="2163763"/>
          </a:xfrm>
          <a:prstGeom prst="rect">
            <a:avLst/>
          </a:prstGeom>
          <a:noFill/>
          <a:ln w="9525">
            <a:noFill/>
            <a:miter lim="800000"/>
            <a:headEnd/>
            <a:tailEnd/>
          </a:ln>
        </p:spPr>
        <p:txBody>
          <a:bodyPr/>
          <a:lstStyle/>
          <a:p>
            <a:pPr marL="342900" indent="-342900" eaLnBrk="1" hangingPunct="1">
              <a:spcBef>
                <a:spcPct val="20000"/>
              </a:spcBef>
            </a:pPr>
            <a:r>
              <a:rPr lang="tr-TR" altLang="tr-TR" sz="1400" b="1"/>
              <a:t>       </a:t>
            </a:r>
            <a:r>
              <a:rPr lang="en-US" altLang="tr-TR" sz="1300" b="1"/>
              <a:t>Please read and ensure that your operation personnel also reads this user’s manual carefully before installing and using the device. If the device is operated without reading the user’s manual, the device will not be covered by the guarantee. </a:t>
            </a:r>
          </a:p>
          <a:p>
            <a:pPr marL="342900" indent="-342900" eaLnBrk="1" hangingPunct="1">
              <a:spcBef>
                <a:spcPct val="20000"/>
              </a:spcBef>
            </a:pPr>
            <a:r>
              <a:rPr lang="en-US" altLang="tr-TR" sz="1300" b="1"/>
              <a:t>	The manual containing information about installation, usage and maintenance of our product you purchased should be read carefully. Please ensure that power supply connections to the device are already installed by qualified personnel according to local legislation, before our authorized service personnel arrives for the installation of the device.</a:t>
            </a:r>
          </a:p>
        </p:txBody>
      </p:sp>
      <p:pic>
        <p:nvPicPr>
          <p:cNvPr id="7177" name="Picture 13" descr="印 卸 "/>
          <p:cNvPicPr>
            <a:picLocks noChangeAspect="1" noChangeArrowheads="1"/>
          </p:cNvPicPr>
          <p:nvPr>
            <p:ph sz="quarter" idx="3"/>
          </p:nvPr>
        </p:nvPicPr>
        <p:blipFill>
          <a:blip r:embed="rId3" cstate="print"/>
          <a:srcRect/>
          <a:stretch>
            <a:fillRect/>
          </a:stretch>
        </p:blipFill>
        <p:spPr>
          <a:xfrm>
            <a:off x="333375" y="5254625"/>
            <a:ext cx="304800" cy="190500"/>
          </a:xfrm>
          <a:noFill/>
        </p:spPr>
      </p:pic>
      <p:pic>
        <p:nvPicPr>
          <p:cNvPr id="7178" name="Picture 14" descr="印 卸 "/>
          <p:cNvPicPr>
            <a:picLocks noChangeAspect="1" noChangeArrowheads="1"/>
          </p:cNvPicPr>
          <p:nvPr>
            <p:ph sz="quarter" idx="4"/>
          </p:nvPr>
        </p:nvPicPr>
        <p:blipFill>
          <a:blip r:embed="rId3" cstate="print"/>
          <a:srcRect/>
          <a:stretch>
            <a:fillRect/>
          </a:stretch>
        </p:blipFill>
        <p:spPr>
          <a:xfrm>
            <a:off x="333375" y="4416425"/>
            <a:ext cx="304800" cy="190500"/>
          </a:xfrm>
          <a:noFill/>
        </p:spPr>
      </p:pic>
      <p:pic>
        <p:nvPicPr>
          <p:cNvPr id="7179" name="Picture 15" descr="印 卸 "/>
          <p:cNvPicPr>
            <a:picLocks noChangeAspect="1" noChangeArrowheads="1"/>
          </p:cNvPicPr>
          <p:nvPr/>
        </p:nvPicPr>
        <p:blipFill>
          <a:blip r:embed="rId3" cstate="print"/>
          <a:srcRect/>
          <a:stretch>
            <a:fillRect/>
          </a:stretch>
        </p:blipFill>
        <p:spPr bwMode="auto">
          <a:xfrm>
            <a:off x="333375" y="6407150"/>
            <a:ext cx="304800" cy="198438"/>
          </a:xfrm>
          <a:prstGeom prst="rect">
            <a:avLst/>
          </a:prstGeom>
          <a:noFill/>
          <a:ln w="9525">
            <a:noFill/>
            <a:miter lim="800000"/>
            <a:headEnd/>
            <a:tailEnd/>
          </a:ln>
        </p:spPr>
      </p:pic>
      <p:sp>
        <p:nvSpPr>
          <p:cNvPr id="7180" name="Rectangle 16"/>
          <p:cNvSpPr>
            <a:spLocks noChangeArrowheads="1"/>
          </p:cNvSpPr>
          <p:nvPr/>
        </p:nvSpPr>
        <p:spPr bwMode="auto">
          <a:xfrm>
            <a:off x="385763" y="6732588"/>
            <a:ext cx="6380162" cy="1917700"/>
          </a:xfrm>
          <a:prstGeom prst="rect">
            <a:avLst/>
          </a:prstGeom>
          <a:noFill/>
          <a:ln w="9525">
            <a:noFill/>
            <a:miter lim="800000"/>
            <a:headEnd/>
            <a:tailEnd/>
          </a:ln>
        </p:spPr>
        <p:txBody>
          <a:bodyPr>
            <a:spAutoFit/>
          </a:bodyPr>
          <a:lstStyle/>
          <a:p>
            <a:pPr eaLnBrk="1" hangingPunct="1"/>
            <a:endParaRPr lang="tr-TR" altLang="tr-TR" sz="1200" b="1"/>
          </a:p>
          <a:p>
            <a:pPr eaLnBrk="1" hangingPunct="1"/>
            <a:r>
              <a:rPr lang="tr-TR" altLang="tr-TR" sz="1200" b="1"/>
              <a:t>       </a:t>
            </a:r>
            <a:r>
              <a:rPr lang="en-US" altLang="tr-TR" sz="1200" b="1"/>
              <a:t>Please keep in mind that, if the service personnel is delayed </a:t>
            </a:r>
            <a:endParaRPr lang="tr-TR" altLang="tr-TR" sz="1200" b="1"/>
          </a:p>
          <a:p>
            <a:pPr eaLnBrk="1" hangingPunct="1"/>
            <a:r>
              <a:rPr lang="tr-TR" altLang="tr-TR" sz="1200" b="1"/>
              <a:t>       </a:t>
            </a:r>
            <a:r>
              <a:rPr lang="en-US" altLang="tr-TR" sz="1200" b="1"/>
              <a:t>at </a:t>
            </a:r>
            <a:r>
              <a:rPr lang="tr-TR" altLang="tr-TR" sz="1200" b="1"/>
              <a:t> </a:t>
            </a:r>
            <a:r>
              <a:rPr lang="en-US" altLang="tr-TR" sz="1200" b="1"/>
              <a:t>your site, related expenses and delay costs will be charged to </a:t>
            </a:r>
            <a:endParaRPr lang="tr-TR" altLang="tr-TR" sz="1200" b="1"/>
          </a:p>
          <a:p>
            <a:pPr eaLnBrk="1" hangingPunct="1"/>
            <a:r>
              <a:rPr lang="tr-TR" altLang="tr-TR" sz="1200" b="1"/>
              <a:t>       </a:t>
            </a:r>
            <a:r>
              <a:rPr lang="en-US" altLang="tr-TR" sz="1200" b="1"/>
              <a:t>you on hourly basis.</a:t>
            </a:r>
          </a:p>
          <a:p>
            <a:pPr eaLnBrk="1" hangingPunct="1"/>
            <a:endParaRPr lang="tr-TR" altLang="tr-TR" sz="1200" b="1"/>
          </a:p>
          <a:p>
            <a:pPr eaLnBrk="1" hangingPunct="1"/>
            <a:r>
              <a:rPr lang="en-US" altLang="tr-TR" sz="1200" b="1"/>
              <a:t>   </a:t>
            </a:r>
            <a:r>
              <a:rPr lang="tr-TR" altLang="tr-TR" sz="1200" b="1"/>
              <a:t>    </a:t>
            </a:r>
            <a:r>
              <a:rPr lang="en-US" altLang="tr-TR" sz="1200" b="1"/>
              <a:t>We hope that you will get the best performance from our product… </a:t>
            </a:r>
          </a:p>
          <a:p>
            <a:pPr eaLnBrk="1" hangingPunct="1"/>
            <a:endParaRPr lang="tr-TR" altLang="tr-TR" sz="1200" b="1"/>
          </a:p>
          <a:p>
            <a:pPr eaLnBrk="1" hangingPunct="1"/>
            <a:endParaRPr lang="tr-TR" altLang="tr-TR" sz="1200" b="1"/>
          </a:p>
          <a:p>
            <a:pPr eaLnBrk="1" hangingPunct="1"/>
            <a:endParaRPr lang="tr-TR" altLang="tr-TR" sz="1200" b="1"/>
          </a:p>
          <a:p>
            <a:pPr eaLnBrk="1" hangingPunct="1"/>
            <a:endParaRPr lang="tr-TR" altLang="tr-TR" sz="1200" b="1">
              <a:latin typeface="Verdana" pitchFamily="34" charset="0"/>
            </a:endParaRPr>
          </a:p>
        </p:txBody>
      </p:sp>
      <p:pic>
        <p:nvPicPr>
          <p:cNvPr id="7181" name="Picture 17" descr="印 卸 "/>
          <p:cNvPicPr>
            <a:picLocks noChangeAspect="1" noChangeArrowheads="1"/>
          </p:cNvPicPr>
          <p:nvPr/>
        </p:nvPicPr>
        <p:blipFill>
          <a:blip r:embed="rId3" cstate="print"/>
          <a:srcRect/>
          <a:stretch>
            <a:fillRect/>
          </a:stretch>
        </p:blipFill>
        <p:spPr bwMode="auto">
          <a:xfrm>
            <a:off x="336550" y="6958013"/>
            <a:ext cx="304800" cy="198437"/>
          </a:xfrm>
          <a:prstGeom prst="rect">
            <a:avLst/>
          </a:prstGeom>
          <a:noFill/>
          <a:ln w="9525">
            <a:noFill/>
            <a:miter lim="800000"/>
            <a:headEnd/>
            <a:tailEnd/>
          </a:ln>
        </p:spPr>
      </p:pic>
      <p:pic>
        <p:nvPicPr>
          <p:cNvPr id="7182" name="Picture 18" descr="印 卸 "/>
          <p:cNvPicPr>
            <a:picLocks noChangeAspect="1" noChangeArrowheads="1"/>
          </p:cNvPicPr>
          <p:nvPr/>
        </p:nvPicPr>
        <p:blipFill>
          <a:blip r:embed="rId3" cstate="print"/>
          <a:srcRect/>
          <a:stretch>
            <a:fillRect/>
          </a:stretch>
        </p:blipFill>
        <p:spPr bwMode="auto">
          <a:xfrm>
            <a:off x="323850" y="7667625"/>
            <a:ext cx="304800" cy="198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11"/>
          <p:cNvSpPr txBox="1">
            <a:spLocks noChangeArrowheads="1"/>
          </p:cNvSpPr>
          <p:nvPr/>
        </p:nvSpPr>
        <p:spPr bwMode="auto">
          <a:xfrm>
            <a:off x="3100388" y="8820150"/>
            <a:ext cx="473075" cy="214313"/>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4/13</a:t>
            </a:r>
          </a:p>
        </p:txBody>
      </p:sp>
      <p:graphicFrame>
        <p:nvGraphicFramePr>
          <p:cNvPr id="10" name="Group 496"/>
          <p:cNvGraphicFramePr>
            <a:graphicFrameLocks/>
          </p:cNvGraphicFramePr>
          <p:nvPr/>
        </p:nvGraphicFramePr>
        <p:xfrm>
          <a:off x="349250" y="900113"/>
          <a:ext cx="5959475" cy="7775576"/>
        </p:xfrm>
        <a:graphic>
          <a:graphicData uri="http://schemas.openxmlformats.org/drawingml/2006/table">
            <a:tbl>
              <a:tblPr/>
              <a:tblGrid>
                <a:gridCol w="1957469">
                  <a:extLst>
                    <a:ext uri="{9D8B030D-6E8A-4147-A177-3AD203B41FA5}">
                      <a16:colId xmlns:a16="http://schemas.microsoft.com/office/drawing/2014/main" xmlns="" val="20000"/>
                    </a:ext>
                  </a:extLst>
                </a:gridCol>
                <a:gridCol w="1334002">
                  <a:extLst>
                    <a:ext uri="{9D8B030D-6E8A-4147-A177-3AD203B41FA5}">
                      <a16:colId xmlns:a16="http://schemas.microsoft.com/office/drawing/2014/main" xmlns="" val="20001"/>
                    </a:ext>
                  </a:extLst>
                </a:gridCol>
                <a:gridCol w="1334002">
                  <a:extLst>
                    <a:ext uri="{9D8B030D-6E8A-4147-A177-3AD203B41FA5}">
                      <a16:colId xmlns:a16="http://schemas.microsoft.com/office/drawing/2014/main" xmlns="" val="20002"/>
                    </a:ext>
                  </a:extLst>
                </a:gridCol>
                <a:gridCol w="1334002">
                  <a:extLst>
                    <a:ext uri="{9D8B030D-6E8A-4147-A177-3AD203B41FA5}">
                      <a16:colId xmlns:a16="http://schemas.microsoft.com/office/drawing/2014/main" xmlns="" val="20003"/>
                    </a:ext>
                  </a:extLst>
                </a:gridCol>
              </a:tblGrid>
              <a:tr h="15242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YOUR DEVICE'S TYPE</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dirty="0">
                          <a:ln>
                            <a:noFill/>
                          </a:ln>
                          <a:solidFill>
                            <a:schemeClr val="tx1"/>
                          </a:solidFill>
                          <a:effectLst/>
                          <a:latin typeface="Arial" pitchFamily="34" charset="0"/>
                          <a:cs typeface="Times New Roman" pitchFamily="18" charset="0"/>
                        </a:rPr>
                        <a:t>OBA 14018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dirty="0">
                          <a:ln>
                            <a:noFill/>
                          </a:ln>
                          <a:solidFill>
                            <a:schemeClr val="tx1"/>
                          </a:solidFill>
                          <a:effectLst/>
                          <a:latin typeface="Arial" pitchFamily="34" charset="0"/>
                          <a:cs typeface="Times New Roman" pitchFamily="18" charset="0"/>
                        </a:rPr>
                        <a:t>OBAC 14018</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cs typeface="Times New Roman" pitchFamily="18" charset="0"/>
                        </a:rPr>
                        <a:t>OBA 70182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dirty="0">
                          <a:ln>
                            <a:noFill/>
                          </a:ln>
                          <a:solidFill>
                            <a:schemeClr val="tx1"/>
                          </a:solidFill>
                          <a:effectLst/>
                          <a:latin typeface="Arial" pitchFamily="34" charset="0"/>
                          <a:cs typeface="Times New Roman" pitchFamily="18" charset="0"/>
                        </a:rPr>
                        <a:t>OBA 70182 MD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a:ln>
                            <a:noFill/>
                          </a:ln>
                          <a:solidFill>
                            <a:schemeClr val="tx1"/>
                          </a:solidFill>
                          <a:effectLst/>
                          <a:latin typeface="Arial" pitchFamily="34" charset="0"/>
                          <a:cs typeface="Times New Roman" pitchFamily="18" charset="0"/>
                        </a:rPr>
                        <a:t>(FERMENTATION)</a:t>
                      </a: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dirty="0">
                          <a:ln>
                            <a:noFill/>
                          </a:ln>
                          <a:solidFill>
                            <a:schemeClr val="tx1"/>
                          </a:solidFill>
                          <a:effectLst/>
                          <a:latin typeface="Arial" pitchFamily="34" charset="0"/>
                          <a:cs typeface="Times New Roman" pitchFamily="18" charset="0"/>
                        </a:rPr>
                        <a:t>OBAC 70182</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dirty="0">
                          <a:ln>
                            <a:noFill/>
                          </a:ln>
                          <a:solidFill>
                            <a:schemeClr val="tx1"/>
                          </a:solidFill>
                          <a:effectLst/>
                          <a:latin typeface="Arial" pitchFamily="34" charset="0"/>
                          <a:cs typeface="Times New Roman" pitchFamily="18" charset="0"/>
                        </a:rPr>
                        <a:t>OBA 70130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800" b="1" i="0" u="none" strike="noStrike" cap="none" normalizeH="0" baseline="0" dirty="0">
                          <a:ln>
                            <a:noFill/>
                          </a:ln>
                          <a:solidFill>
                            <a:schemeClr val="tx1"/>
                          </a:solidFill>
                          <a:effectLst/>
                          <a:latin typeface="Arial" pitchFamily="34" charset="0"/>
                          <a:cs typeface="Times New Roman" pitchFamily="18" charset="0"/>
                        </a:rPr>
                        <a:t>OBA 70130</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tr-TR" sz="800" b="1" i="0" u="none" strike="noStrike" cap="none" normalizeH="0" baseline="0" dirty="0">
                        <a:ln>
                          <a:noFill/>
                        </a:ln>
                        <a:solidFill>
                          <a:schemeClr val="tx1"/>
                        </a:solidFill>
                        <a:effectLst/>
                        <a:latin typeface="Arial" pitchFamily="34" charset="0"/>
                        <a:cs typeface="Times New Roman" pitchFamily="18"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0"/>
                  </a:ext>
                </a:extLst>
              </a:tr>
              <a:tr h="6295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MAIN DIMENSIONS (mm)</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Arial" pitchFamily="34" charset="0"/>
                        </a:rPr>
                        <a:t>1517X910X1816</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Arial" pitchFamily="34" charset="0"/>
                        </a:rPr>
                        <a:t>790X910X1816</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Arial" pitchFamily="34" charset="0"/>
                        </a:rPr>
                        <a:t>827X910X1132</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1"/>
                  </a:ext>
                </a:extLst>
              </a:tr>
              <a:tr h="631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Arial" pitchFamily="34" charset="0"/>
                        </a:rPr>
                        <a:t>TOTAL ELECTRIC POWER</a:t>
                      </a:r>
                      <a:r>
                        <a:rPr kumimoji="0" lang="en-US" sz="900" b="1" i="0" u="none" strike="noStrike" cap="none" normalizeH="0" baseline="0" dirty="0">
                          <a:ln>
                            <a:noFill/>
                          </a:ln>
                          <a:solidFill>
                            <a:schemeClr val="tx1"/>
                          </a:solidFill>
                          <a:effectLst/>
                          <a:latin typeface="Arial" pitchFamily="34" charset="0"/>
                        </a:rPr>
                        <a:t> (</a:t>
                      </a:r>
                      <a:r>
                        <a:rPr kumimoji="0" lang="tr-TR" sz="900" b="1" i="0" u="none" strike="noStrike" cap="none" normalizeH="0" baseline="0" dirty="0">
                          <a:ln>
                            <a:noFill/>
                          </a:ln>
                          <a:solidFill>
                            <a:schemeClr val="tx1"/>
                          </a:solidFill>
                          <a:effectLst/>
                          <a:latin typeface="Arial" pitchFamily="34" charset="0"/>
                        </a:rPr>
                        <a:t>k</a:t>
                      </a:r>
                      <a:r>
                        <a:rPr kumimoji="0" lang="en-US" sz="900" b="1" i="0" u="none" strike="noStrike" cap="none" normalizeH="0" baseline="0" dirty="0">
                          <a:ln>
                            <a:noFill/>
                          </a:ln>
                          <a:solidFill>
                            <a:schemeClr val="tx1"/>
                          </a:solidFill>
                          <a:effectLst/>
                          <a:latin typeface="Arial" pitchFamily="34" charset="0"/>
                        </a:rPr>
                        <a:t>W)</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2</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2</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2</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2"/>
                  </a:ext>
                </a:extLst>
              </a:tr>
              <a:tr h="631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Arial" pitchFamily="34" charset="0"/>
                        </a:rPr>
                        <a:t>ELECTRIC </a:t>
                      </a:r>
                      <a:r>
                        <a:rPr kumimoji="0" lang="en-US" sz="900" b="1" i="0" u="none" strike="noStrike" cap="none" normalizeH="0" baseline="0" dirty="0">
                          <a:ln>
                            <a:noFill/>
                          </a:ln>
                          <a:solidFill>
                            <a:schemeClr val="tx1"/>
                          </a:solidFill>
                          <a:effectLst/>
                          <a:latin typeface="Arial" pitchFamily="34" charset="0"/>
                        </a:rPr>
                        <a:t>POWER SUPPLY</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charset="0"/>
                        </a:rPr>
                        <a:t>220 – 240 V AC NPE~ / 50-60 Hz</a:t>
                      </a:r>
                      <a:endParaRPr kumimoji="0" lang="en-US" sz="800" b="1" i="0" u="none" strike="noStrike" cap="none" normalizeH="0" baseline="0" dirty="0">
                        <a:ln>
                          <a:noFill/>
                        </a:ln>
                        <a:solidFill>
                          <a:schemeClr val="tx1"/>
                        </a:solidFill>
                        <a:effectLst/>
                        <a:latin typeface="Arial"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charset="0"/>
                        </a:rPr>
                        <a:t>220 – 240 V AC NPE~ / 50-60 Hz</a:t>
                      </a:r>
                      <a:endParaRPr kumimoji="0" lang="en-US" sz="800" b="1" i="0" u="none" strike="noStrike" cap="none" normalizeH="0" baseline="0" dirty="0">
                        <a:ln>
                          <a:noFill/>
                        </a:ln>
                        <a:solidFill>
                          <a:schemeClr val="tx1"/>
                        </a:solidFill>
                        <a:effectLst/>
                        <a:latin typeface="Arial"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charset="0"/>
                        </a:rPr>
                        <a:t>220 – 240 V AC NPE~ / 50-60 Hz</a:t>
                      </a:r>
                      <a:endParaRPr kumimoji="0" lang="en-US" sz="800" b="1" i="0" u="none" strike="noStrike" cap="none" normalizeH="0" baseline="0" dirty="0">
                        <a:ln>
                          <a:noFill/>
                        </a:ln>
                        <a:solidFill>
                          <a:schemeClr val="tx1"/>
                        </a:solidFill>
                        <a:effectLst/>
                        <a:latin typeface="Arial"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3"/>
                  </a:ext>
                </a:extLst>
              </a:tr>
              <a:tr h="6133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THERMOSTAT (°C) </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50-80</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50-80</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50-80</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4"/>
                  </a:ext>
                </a:extLst>
              </a:tr>
              <a:tr h="6133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Arial" pitchFamily="34" charset="0"/>
                        </a:rPr>
                        <a:t>CAPACITY</a:t>
                      </a:r>
                      <a:endParaRPr kumimoji="0" lang="en-US" sz="900" b="1" i="0" u="none" strike="noStrike" cap="none" normalizeH="0" baseline="0" dirty="0">
                        <a:ln>
                          <a:noFill/>
                        </a:ln>
                        <a:solidFill>
                          <a:schemeClr val="tx1"/>
                        </a:solidFill>
                        <a:effectLst/>
                        <a:latin typeface="Arial" pitchFamily="34" charset="0"/>
                      </a:endParaRP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22 x GN 2/1-100</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11 x GN 2/1-100</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 x GN 2/1-100</a:t>
                      </a:r>
                      <a:endParaRPr kumimoji="0" lang="en-US"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5"/>
                  </a:ext>
                </a:extLst>
              </a:tr>
              <a:tr h="69177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SUPPLY CABLE</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3x1,5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3x1,5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3x1,5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6"/>
                  </a:ext>
                </a:extLst>
              </a:tr>
              <a:tr h="6295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MAXIMUM  SLOPE</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7"/>
                  </a:ext>
                </a:extLst>
              </a:tr>
              <a:tr h="5465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CLASS</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a:ln>
                            <a:noFill/>
                          </a:ln>
                          <a:solidFill>
                            <a:schemeClr val="tx1"/>
                          </a:solidFill>
                          <a:effectLst/>
                          <a:latin typeface="Arial" pitchFamily="34" charset="0"/>
                        </a:rPr>
                        <a:t>1</a:t>
                      </a:r>
                      <a:endParaRPr kumimoji="0" lang="tr-TR"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a:ln>
                            <a:noFill/>
                          </a:ln>
                          <a:solidFill>
                            <a:schemeClr val="tx1"/>
                          </a:solidFill>
                          <a:effectLst/>
                          <a:latin typeface="Arial" pitchFamily="34" charset="0"/>
                        </a:rPr>
                        <a:t>1</a:t>
                      </a:r>
                      <a:endParaRPr kumimoji="0" lang="tr-TR" sz="800" b="1" i="0" u="none" strike="noStrike" cap="none" normalizeH="0" baseline="0" dirty="0">
                        <a:ln>
                          <a:noFill/>
                        </a:ln>
                        <a:solidFill>
                          <a:schemeClr val="tx1"/>
                        </a:solidFill>
                        <a:effectLst/>
                        <a:latin typeface="Arial" pitchFamily="34" charset="0"/>
                      </a:endParaRP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1</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8"/>
                  </a:ext>
                </a:extLst>
              </a:tr>
              <a:tr h="631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pitchFamily="34" charset="0"/>
                        </a:rPr>
                        <a:t>PROTECTION CLASS</a:t>
                      </a: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IP 21</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IP 21</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a:ln>
                            <a:noFill/>
                          </a:ln>
                          <a:solidFill>
                            <a:schemeClr val="tx1"/>
                          </a:solidFill>
                          <a:effectLst/>
                          <a:latin typeface="Arial" pitchFamily="34" charset="0"/>
                        </a:rPr>
                        <a:t>IP </a:t>
                      </a:r>
                      <a:r>
                        <a:rPr kumimoji="0" lang="tr-TR" sz="800" b="1" i="0" u="none" strike="noStrike" cap="none" normalizeH="0" baseline="0" dirty="0">
                          <a:ln>
                            <a:noFill/>
                          </a:ln>
                          <a:solidFill>
                            <a:schemeClr val="tx1"/>
                          </a:solidFill>
                          <a:effectLst/>
                          <a:latin typeface="Arial" pitchFamily="34" charset="0"/>
                        </a:rPr>
                        <a:t>21</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09"/>
                  </a:ext>
                </a:extLst>
              </a:tr>
              <a:tr h="6318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Arial" pitchFamily="34" charset="0"/>
                        </a:rPr>
                        <a:t>WEIGTH (Kg.)</a:t>
                      </a:r>
                      <a:endParaRPr kumimoji="0" lang="en-US" sz="900" b="1" i="0" u="none" strike="noStrike" cap="none" normalizeH="0" baseline="0" dirty="0">
                        <a:ln>
                          <a:noFill/>
                        </a:ln>
                        <a:solidFill>
                          <a:schemeClr val="tx1"/>
                        </a:solidFill>
                        <a:effectLst/>
                        <a:latin typeface="Arial" pitchFamily="34" charset="0"/>
                      </a:endParaRPr>
                    </a:p>
                  </a:txBody>
                  <a:tcPr marL="91443" marR="91443" marT="45709" marB="4570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220</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105</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800" b="1" i="0" u="none" strike="noStrike" cap="none" normalizeH="0" baseline="0" dirty="0">
                          <a:ln>
                            <a:noFill/>
                          </a:ln>
                          <a:solidFill>
                            <a:schemeClr val="tx1"/>
                          </a:solidFill>
                          <a:effectLst/>
                          <a:latin typeface="Arial" pitchFamily="34" charset="0"/>
                        </a:rPr>
                        <a:t>73</a:t>
                      </a:r>
                    </a:p>
                  </a:txBody>
                  <a:tcPr marL="91443" marR="91443"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xmlns="" val="10010"/>
                  </a:ext>
                </a:extLst>
              </a:tr>
            </a:tbl>
          </a:graphicData>
        </a:graphic>
      </p:graphicFrame>
      <p:sp>
        <p:nvSpPr>
          <p:cNvPr id="9281" name="Rectangle 89"/>
          <p:cNvSpPr>
            <a:spLocks noChangeArrowheads="1"/>
          </p:cNvSpPr>
          <p:nvPr/>
        </p:nvSpPr>
        <p:spPr bwMode="auto">
          <a:xfrm>
            <a:off x="333375" y="179388"/>
            <a:ext cx="6172200" cy="414337"/>
          </a:xfrm>
          <a:prstGeom prst="rect">
            <a:avLst/>
          </a:prstGeom>
          <a:noFill/>
          <a:ln w="9525">
            <a:noFill/>
            <a:miter lim="800000"/>
            <a:headEnd/>
            <a:tailEnd/>
          </a:ln>
        </p:spPr>
        <p:txBody>
          <a:bodyPr anchor="b"/>
          <a:lstStyle/>
          <a:p>
            <a:pPr eaLnBrk="1" hangingPunct="1"/>
            <a:r>
              <a:rPr lang="en-US" altLang="tr-TR" sz="2400" b="1">
                <a:solidFill>
                  <a:schemeClr val="tx2"/>
                </a:solidFill>
              </a:rPr>
              <a:t>TECHNICAL DATA</a:t>
            </a:r>
            <a:r>
              <a:rPr lang="en-US" altLang="tr-TR" sz="2400">
                <a:solidFill>
                  <a:schemeClr val="tx2"/>
                </a:solidFill>
              </a:rPr>
              <a:t> </a:t>
            </a:r>
            <a:endParaRPr lang="tr-TR" altLang="tr-TR" sz="2400">
              <a:solidFill>
                <a:schemeClr val="tx2"/>
              </a:solidFill>
            </a:endParaRPr>
          </a:p>
        </p:txBody>
      </p:sp>
      <p:grpSp>
        <p:nvGrpSpPr>
          <p:cNvPr id="9282" name="Group 90"/>
          <p:cNvGrpSpPr>
            <a:grpSpLocks/>
          </p:cNvGrpSpPr>
          <p:nvPr/>
        </p:nvGrpSpPr>
        <p:grpSpPr bwMode="auto">
          <a:xfrm>
            <a:off x="404813" y="539750"/>
            <a:ext cx="5976937" cy="144463"/>
            <a:chOff x="300" y="1474"/>
            <a:chExt cx="3765" cy="91"/>
          </a:xfrm>
        </p:grpSpPr>
        <p:sp>
          <p:nvSpPr>
            <p:cNvPr id="9283" name="Rectangle 91"/>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en-US" altLang="tr-TR"/>
            </a:p>
          </p:txBody>
        </p:sp>
        <p:sp>
          <p:nvSpPr>
            <p:cNvPr id="9284" name="Line 92"/>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6200" y="-3516313"/>
            <a:ext cx="6858000" cy="0"/>
          </a:xfrm>
          <a:prstGeom prst="rect">
            <a:avLst/>
          </a:prstGeom>
          <a:noFill/>
          <a:ln w="0" algn="ctr">
            <a:noFill/>
            <a:miter lim="800000"/>
            <a:headEnd/>
            <a:tailEnd/>
          </a:ln>
        </p:spPr>
        <p:txBody>
          <a:bodyPr wrap="none" anchor="b">
            <a:spAutoFit/>
          </a:bodyPr>
          <a:lstStyle/>
          <a:p>
            <a:pPr algn="ctr" eaLnBrk="1" hangingPunct="1"/>
            <a:endParaRPr lang="tr-TR" altLang="tr-TR"/>
          </a:p>
        </p:txBody>
      </p:sp>
      <p:sp>
        <p:nvSpPr>
          <p:cNvPr id="11267" name="Rectangle 3"/>
          <p:cNvSpPr>
            <a:spLocks noChangeArrowheads="1"/>
          </p:cNvSpPr>
          <p:nvPr/>
        </p:nvSpPr>
        <p:spPr bwMode="auto">
          <a:xfrm>
            <a:off x="-76200" y="-3516313"/>
            <a:ext cx="6858000" cy="0"/>
          </a:xfrm>
          <a:prstGeom prst="rect">
            <a:avLst/>
          </a:prstGeom>
          <a:noFill/>
          <a:ln w="0" algn="ctr">
            <a:noFill/>
            <a:miter lim="800000"/>
            <a:headEnd/>
            <a:tailEnd/>
          </a:ln>
        </p:spPr>
        <p:txBody>
          <a:bodyPr wrap="none" anchor="b">
            <a:spAutoFit/>
          </a:bodyPr>
          <a:lstStyle/>
          <a:p>
            <a:pPr algn="ctr" eaLnBrk="1" hangingPunct="1"/>
            <a:endParaRPr lang="tr-TR" altLang="tr-TR"/>
          </a:p>
        </p:txBody>
      </p:sp>
      <p:sp>
        <p:nvSpPr>
          <p:cNvPr id="11268" name="Rectangle 4"/>
          <p:cNvSpPr>
            <a:spLocks noChangeArrowheads="1"/>
          </p:cNvSpPr>
          <p:nvPr/>
        </p:nvSpPr>
        <p:spPr bwMode="auto">
          <a:xfrm>
            <a:off x="-76200" y="-3516313"/>
            <a:ext cx="6858000" cy="0"/>
          </a:xfrm>
          <a:prstGeom prst="rect">
            <a:avLst/>
          </a:prstGeom>
          <a:noFill/>
          <a:ln w="0" algn="ctr">
            <a:noFill/>
            <a:miter lim="800000"/>
            <a:headEnd/>
            <a:tailEnd/>
          </a:ln>
        </p:spPr>
        <p:txBody>
          <a:bodyPr wrap="none" anchor="b">
            <a:spAutoFit/>
          </a:bodyPr>
          <a:lstStyle/>
          <a:p>
            <a:pPr algn="ctr" eaLnBrk="1" hangingPunct="1"/>
            <a:endParaRPr lang="tr-TR" altLang="tr-TR"/>
          </a:p>
        </p:txBody>
      </p:sp>
      <p:sp>
        <p:nvSpPr>
          <p:cNvPr id="11269" name="Rectangle 5"/>
          <p:cNvSpPr>
            <a:spLocks noChangeArrowheads="1"/>
          </p:cNvSpPr>
          <p:nvPr/>
        </p:nvSpPr>
        <p:spPr bwMode="auto">
          <a:xfrm>
            <a:off x="-76200" y="-3516313"/>
            <a:ext cx="6858000" cy="0"/>
          </a:xfrm>
          <a:prstGeom prst="rect">
            <a:avLst/>
          </a:prstGeom>
          <a:noFill/>
          <a:ln w="0" algn="ctr">
            <a:noFill/>
            <a:miter lim="800000"/>
            <a:headEnd/>
            <a:tailEnd/>
          </a:ln>
        </p:spPr>
        <p:txBody>
          <a:bodyPr wrap="none" anchor="b">
            <a:spAutoFit/>
          </a:bodyPr>
          <a:lstStyle/>
          <a:p>
            <a:pPr algn="ctr" eaLnBrk="1" hangingPunct="1"/>
            <a:endParaRPr lang="tr-TR" altLang="tr-TR"/>
          </a:p>
        </p:txBody>
      </p:sp>
      <p:sp>
        <p:nvSpPr>
          <p:cNvPr id="11270" name="Rectangle 6"/>
          <p:cNvSpPr>
            <a:spLocks noChangeArrowheads="1"/>
          </p:cNvSpPr>
          <p:nvPr/>
        </p:nvSpPr>
        <p:spPr bwMode="auto">
          <a:xfrm>
            <a:off x="-76200" y="-3516313"/>
            <a:ext cx="6858000" cy="0"/>
          </a:xfrm>
          <a:prstGeom prst="rect">
            <a:avLst/>
          </a:prstGeom>
          <a:noFill/>
          <a:ln w="0" algn="ctr">
            <a:noFill/>
            <a:miter lim="800000"/>
            <a:headEnd/>
            <a:tailEnd/>
          </a:ln>
        </p:spPr>
        <p:txBody>
          <a:bodyPr wrap="none" anchor="b">
            <a:spAutoFit/>
          </a:bodyPr>
          <a:lstStyle/>
          <a:p>
            <a:pPr algn="ctr" eaLnBrk="1" hangingPunct="1"/>
            <a:endParaRPr lang="tr-TR" altLang="tr-TR"/>
          </a:p>
        </p:txBody>
      </p:sp>
      <p:sp>
        <p:nvSpPr>
          <p:cNvPr id="11271" name="Rectangle 8"/>
          <p:cNvSpPr>
            <a:spLocks noChangeArrowheads="1"/>
          </p:cNvSpPr>
          <p:nvPr/>
        </p:nvSpPr>
        <p:spPr bwMode="auto">
          <a:xfrm>
            <a:off x="266700" y="-293688"/>
            <a:ext cx="6172200" cy="1524001"/>
          </a:xfrm>
          <a:prstGeom prst="rect">
            <a:avLst/>
          </a:prstGeom>
          <a:noFill/>
          <a:ln w="9525">
            <a:noFill/>
            <a:miter lim="800000"/>
            <a:headEnd/>
            <a:tailEnd/>
          </a:ln>
        </p:spPr>
        <p:txBody>
          <a:bodyPr anchor="ctr"/>
          <a:lstStyle/>
          <a:p>
            <a:pPr eaLnBrk="1" hangingPunct="1"/>
            <a:r>
              <a:rPr lang="tr-TR" altLang="tr-TR" sz="1600" b="1">
                <a:solidFill>
                  <a:schemeClr val="tx2"/>
                </a:solidFill>
                <a:latin typeface="Verdana" pitchFamily="34" charset="0"/>
              </a:rPr>
              <a:t>ELECTRICAL CIRCUIT DIAGRAM(</a:t>
            </a:r>
            <a:r>
              <a:rPr lang="tr-TR" altLang="tr-TR" sz="1600"/>
              <a:t>BANQUET TROLLEY)</a:t>
            </a:r>
          </a:p>
          <a:p>
            <a:pPr eaLnBrk="1" hangingPunct="1"/>
            <a:r>
              <a:rPr lang="tr-TR" altLang="tr-TR" sz="1600" b="1">
                <a:solidFill>
                  <a:schemeClr val="tx2"/>
                </a:solidFill>
                <a:latin typeface="Verdana" pitchFamily="34" charset="0"/>
              </a:rPr>
              <a:t> </a:t>
            </a:r>
          </a:p>
        </p:txBody>
      </p:sp>
      <p:grpSp>
        <p:nvGrpSpPr>
          <p:cNvPr id="11272" name="Group 9"/>
          <p:cNvGrpSpPr>
            <a:grpSpLocks/>
          </p:cNvGrpSpPr>
          <p:nvPr/>
        </p:nvGrpSpPr>
        <p:grpSpPr bwMode="auto">
          <a:xfrm>
            <a:off x="382588" y="468313"/>
            <a:ext cx="5976937" cy="144462"/>
            <a:chOff x="300" y="1474"/>
            <a:chExt cx="3765" cy="91"/>
          </a:xfrm>
        </p:grpSpPr>
        <p:sp>
          <p:nvSpPr>
            <p:cNvPr id="11277" name="Rectangle 10"/>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11278" name="Line 11"/>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11273" name="Text Box 12"/>
          <p:cNvSpPr txBox="1">
            <a:spLocks noChangeArrowheads="1"/>
          </p:cNvSpPr>
          <p:nvPr/>
        </p:nvSpPr>
        <p:spPr bwMode="auto">
          <a:xfrm>
            <a:off x="3195638" y="8866188"/>
            <a:ext cx="473075" cy="214312"/>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5/13</a:t>
            </a:r>
          </a:p>
        </p:txBody>
      </p:sp>
      <p:pic>
        <p:nvPicPr>
          <p:cNvPr id="11274" name="Resim 1"/>
          <p:cNvPicPr>
            <a:picLocks noChangeAspect="1"/>
          </p:cNvPicPr>
          <p:nvPr/>
        </p:nvPicPr>
        <p:blipFill>
          <a:blip r:embed="rId3" cstate="print"/>
          <a:srcRect/>
          <a:stretch>
            <a:fillRect/>
          </a:stretch>
        </p:blipFill>
        <p:spPr bwMode="auto">
          <a:xfrm>
            <a:off x="263525" y="1419225"/>
            <a:ext cx="6518275" cy="3543300"/>
          </a:xfrm>
          <a:prstGeom prst="rect">
            <a:avLst/>
          </a:prstGeom>
          <a:noFill/>
          <a:ln w="9525">
            <a:noFill/>
            <a:miter lim="800000"/>
            <a:headEnd/>
            <a:tailEnd/>
          </a:ln>
        </p:spPr>
      </p:pic>
      <p:sp>
        <p:nvSpPr>
          <p:cNvPr id="11275" name="Metin kutusu 2"/>
          <p:cNvSpPr txBox="1">
            <a:spLocks noChangeArrowheads="1"/>
          </p:cNvSpPr>
          <p:nvPr/>
        </p:nvSpPr>
        <p:spPr bwMode="auto">
          <a:xfrm>
            <a:off x="2101850" y="5580063"/>
            <a:ext cx="3365500" cy="1477962"/>
          </a:xfrm>
          <a:prstGeom prst="rect">
            <a:avLst/>
          </a:prstGeom>
          <a:noFill/>
          <a:ln w="9525">
            <a:noFill/>
            <a:miter lim="800000"/>
            <a:headEnd/>
            <a:tailEnd/>
          </a:ln>
        </p:spPr>
        <p:txBody>
          <a:bodyPr wrap="none">
            <a:spAutoFit/>
          </a:bodyPr>
          <a:lstStyle/>
          <a:p>
            <a:endParaRPr lang="tr-TR" altLang="tr-TR"/>
          </a:p>
          <a:p>
            <a:r>
              <a:rPr lang="tr-TR" altLang="tr-TR"/>
              <a:t>R: Heater</a:t>
            </a:r>
          </a:p>
          <a:p>
            <a:r>
              <a:rPr lang="tr-TR" altLang="tr-TR"/>
              <a:t>M: Fan motor</a:t>
            </a:r>
          </a:p>
          <a:p>
            <a:r>
              <a:rPr lang="tr-TR" altLang="tr-TR"/>
              <a:t>Pb: Cabin probe</a:t>
            </a:r>
          </a:p>
          <a:p>
            <a:r>
              <a:rPr lang="tr-TR" altLang="tr-TR"/>
              <a:t>Timer: Valid for prover cabinets</a:t>
            </a:r>
          </a:p>
        </p:txBody>
      </p:sp>
      <p:sp>
        <p:nvSpPr>
          <p:cNvPr id="11276" name="Metin kutusu 14"/>
          <p:cNvSpPr txBox="1">
            <a:spLocks noChangeArrowheads="1"/>
          </p:cNvSpPr>
          <p:nvPr/>
        </p:nvSpPr>
        <p:spPr bwMode="auto">
          <a:xfrm>
            <a:off x="277813" y="4500563"/>
            <a:ext cx="833437" cy="646112"/>
          </a:xfrm>
          <a:prstGeom prst="rect">
            <a:avLst/>
          </a:prstGeom>
          <a:noFill/>
          <a:ln w="9525">
            <a:noFill/>
            <a:miter lim="800000"/>
            <a:headEnd/>
            <a:tailEnd/>
          </a:ln>
        </p:spPr>
        <p:txBody>
          <a:bodyPr wrap="none">
            <a:spAutoFit/>
          </a:bodyPr>
          <a:lstStyle/>
          <a:p>
            <a:endParaRPr lang="tr-TR" altLang="tr-TR" sz="1200"/>
          </a:p>
          <a:p>
            <a:r>
              <a:rPr lang="tr-TR" altLang="tr-TR" sz="1200"/>
              <a:t>220 V AC</a:t>
            </a:r>
          </a:p>
          <a:p>
            <a:r>
              <a:rPr lang="tr-TR" altLang="tr-TR" sz="1200"/>
              <a:t>50/60 Hz</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404813" y="-900113"/>
            <a:ext cx="6172200" cy="1524001"/>
          </a:xfrm>
          <a:prstGeom prst="rect">
            <a:avLst/>
          </a:prstGeom>
          <a:noFill/>
          <a:ln w="9525">
            <a:noFill/>
            <a:miter lim="800000"/>
            <a:headEnd/>
            <a:tailEnd/>
          </a:ln>
        </p:spPr>
        <p:txBody>
          <a:bodyPr anchor="b"/>
          <a:lstStyle/>
          <a:p>
            <a:pPr eaLnBrk="1" hangingPunct="1"/>
            <a:endParaRPr lang="tr-TR" altLang="tr-TR" sz="2000" b="1">
              <a:solidFill>
                <a:schemeClr val="tx2"/>
              </a:solidFill>
              <a:latin typeface="Verdana" pitchFamily="34" charset="0"/>
            </a:endParaRPr>
          </a:p>
        </p:txBody>
      </p:sp>
      <p:grpSp>
        <p:nvGrpSpPr>
          <p:cNvPr id="13315" name="Group 3"/>
          <p:cNvGrpSpPr>
            <a:grpSpLocks/>
          </p:cNvGrpSpPr>
          <p:nvPr/>
        </p:nvGrpSpPr>
        <p:grpSpPr bwMode="auto">
          <a:xfrm>
            <a:off x="547688" y="611188"/>
            <a:ext cx="5976937" cy="144462"/>
            <a:chOff x="300" y="1474"/>
            <a:chExt cx="3765" cy="91"/>
          </a:xfrm>
        </p:grpSpPr>
        <p:sp>
          <p:nvSpPr>
            <p:cNvPr id="13331" name="Rectangle 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13332" name="Line 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13316" name="Rectangle 6"/>
          <p:cNvSpPr>
            <a:spLocks noChangeArrowheads="1"/>
          </p:cNvSpPr>
          <p:nvPr/>
        </p:nvSpPr>
        <p:spPr bwMode="auto">
          <a:xfrm>
            <a:off x="1028700" y="6767513"/>
            <a:ext cx="5799138" cy="9917112"/>
          </a:xfrm>
          <a:prstGeom prst="rect">
            <a:avLst/>
          </a:prstGeom>
          <a:noFill/>
          <a:ln w="9525" algn="ctr">
            <a:noFill/>
            <a:miter lim="800000"/>
            <a:headEnd/>
            <a:tailEnd/>
          </a:ln>
        </p:spPr>
        <p:txBody>
          <a:bodyPr/>
          <a:lstStyle/>
          <a:p>
            <a:pPr algn="ctr" eaLnBrk="1" hangingPunct="1"/>
            <a:endParaRPr lang="tr-TR" altLang="tr-TR"/>
          </a:p>
        </p:txBody>
      </p:sp>
      <p:sp>
        <p:nvSpPr>
          <p:cNvPr id="13317" name="Rectangle 7"/>
          <p:cNvSpPr>
            <a:spLocks noChangeArrowheads="1"/>
          </p:cNvSpPr>
          <p:nvPr/>
        </p:nvSpPr>
        <p:spPr bwMode="auto">
          <a:xfrm>
            <a:off x="1268413" y="1371600"/>
            <a:ext cx="4681537" cy="6076950"/>
          </a:xfrm>
          <a:prstGeom prst="rect">
            <a:avLst/>
          </a:prstGeom>
          <a:noFill/>
          <a:ln w="9525" algn="ctr">
            <a:noFill/>
            <a:miter lim="800000"/>
            <a:headEnd/>
            <a:tailEnd/>
          </a:ln>
        </p:spPr>
        <p:txBody>
          <a:bodyPr/>
          <a:lstStyle/>
          <a:p>
            <a:pPr algn="ctr" eaLnBrk="1" hangingPunct="1"/>
            <a:endParaRPr lang="tr-TR" altLang="tr-TR"/>
          </a:p>
        </p:txBody>
      </p:sp>
      <p:sp>
        <p:nvSpPr>
          <p:cNvPr id="13318" name="Rectangle 8"/>
          <p:cNvSpPr>
            <a:spLocks noChangeArrowheads="1"/>
          </p:cNvSpPr>
          <p:nvPr/>
        </p:nvSpPr>
        <p:spPr bwMode="auto">
          <a:xfrm>
            <a:off x="765175" y="1042988"/>
            <a:ext cx="5400675" cy="6624637"/>
          </a:xfrm>
          <a:prstGeom prst="rect">
            <a:avLst/>
          </a:prstGeom>
          <a:solidFill>
            <a:schemeClr val="bg1"/>
          </a:solidFill>
          <a:ln w="9525">
            <a:solidFill>
              <a:schemeClr val="tx1"/>
            </a:solidFill>
            <a:miter lim="800000"/>
            <a:headEnd/>
            <a:tailEnd/>
          </a:ln>
        </p:spPr>
        <p:txBody>
          <a:bodyPr wrap="none" anchor="ctr"/>
          <a:lstStyle/>
          <a:p>
            <a:pPr algn="ctr" eaLnBrk="1" hangingPunct="1"/>
            <a:r>
              <a:rPr lang="tr-TR" altLang="tr-TR" b="1"/>
              <a:t> </a:t>
            </a:r>
          </a:p>
        </p:txBody>
      </p:sp>
      <p:sp>
        <p:nvSpPr>
          <p:cNvPr id="13319" name="Rectangle 21"/>
          <p:cNvSpPr>
            <a:spLocks noGrp="1" noChangeArrowheads="1"/>
          </p:cNvSpPr>
          <p:nvPr>
            <p:ph type="title"/>
          </p:nvPr>
        </p:nvSpPr>
        <p:spPr>
          <a:xfrm>
            <a:off x="425450" y="-877888"/>
            <a:ext cx="6172200" cy="1524001"/>
          </a:xfrm>
          <a:noFill/>
        </p:spPr>
        <p:txBody>
          <a:bodyPr anchor="b"/>
          <a:lstStyle/>
          <a:p>
            <a:pPr algn="l" eaLnBrk="1" hangingPunct="1"/>
            <a:r>
              <a:rPr lang="en-US" altLang="tr-TR" sz="2000" b="1" smtClean="0">
                <a:latin typeface="Verdana" pitchFamily="34" charset="0"/>
              </a:rPr>
              <a:t>WARNING SIGNS</a:t>
            </a:r>
            <a:endParaRPr lang="tr-TR" altLang="tr-TR" sz="2000" b="1" smtClean="0">
              <a:latin typeface="Verdana" pitchFamily="34" charset="0"/>
            </a:endParaRPr>
          </a:p>
        </p:txBody>
      </p:sp>
      <p:pic>
        <p:nvPicPr>
          <p:cNvPr id="13320" name="Picture 9"/>
          <p:cNvPicPr>
            <a:picLocks noChangeAspect="1" noChangeArrowheads="1"/>
          </p:cNvPicPr>
          <p:nvPr>
            <p:ph sz="quarter" idx="1"/>
          </p:nvPr>
        </p:nvPicPr>
        <p:blipFill>
          <a:blip r:embed="rId3" cstate="print">
            <a:grayscl/>
          </a:blip>
          <a:srcRect/>
          <a:stretch>
            <a:fillRect/>
          </a:stretch>
        </p:blipFill>
        <p:spPr>
          <a:xfrm>
            <a:off x="1676400" y="3419475"/>
            <a:ext cx="1247775" cy="1028700"/>
          </a:xfrm>
          <a:solidFill>
            <a:srgbClr val="000000"/>
          </a:solidFill>
        </p:spPr>
      </p:pic>
      <p:pic>
        <p:nvPicPr>
          <p:cNvPr id="13321" name="Picture 10" descr="ᑨԬᑰԬ"/>
          <p:cNvPicPr>
            <a:picLocks noChangeAspect="1" noChangeArrowheads="1"/>
          </p:cNvPicPr>
          <p:nvPr>
            <p:ph sz="quarter" idx="2"/>
          </p:nvPr>
        </p:nvPicPr>
        <p:blipFill>
          <a:blip r:embed="rId4" cstate="print"/>
          <a:srcRect/>
          <a:stretch>
            <a:fillRect/>
          </a:stretch>
        </p:blipFill>
        <p:spPr>
          <a:xfrm>
            <a:off x="1790700" y="1619250"/>
            <a:ext cx="990600" cy="981075"/>
          </a:xfrm>
          <a:noFill/>
        </p:spPr>
      </p:pic>
      <p:pic>
        <p:nvPicPr>
          <p:cNvPr id="13322" name="Picture 12" descr="鴈鴐"/>
          <p:cNvPicPr>
            <a:picLocks noChangeAspect="1" noChangeArrowheads="1"/>
          </p:cNvPicPr>
          <p:nvPr>
            <p:ph sz="quarter" idx="4"/>
          </p:nvPr>
        </p:nvPicPr>
        <p:blipFill>
          <a:blip r:embed="rId5" cstate="print"/>
          <a:srcRect/>
          <a:stretch>
            <a:fillRect/>
          </a:stretch>
        </p:blipFill>
        <p:spPr>
          <a:xfrm>
            <a:off x="4144963" y="3419475"/>
            <a:ext cx="1228725" cy="1019175"/>
          </a:xfrm>
          <a:noFill/>
        </p:spPr>
      </p:pic>
      <p:sp>
        <p:nvSpPr>
          <p:cNvPr id="13323" name="Rectangle 13"/>
          <p:cNvSpPr>
            <a:spLocks noChangeArrowheads="1"/>
          </p:cNvSpPr>
          <p:nvPr/>
        </p:nvSpPr>
        <p:spPr bwMode="auto">
          <a:xfrm>
            <a:off x="981075" y="2844800"/>
            <a:ext cx="2970213" cy="274638"/>
          </a:xfrm>
          <a:prstGeom prst="rect">
            <a:avLst/>
          </a:prstGeom>
          <a:noFill/>
          <a:ln w="9525">
            <a:noFill/>
            <a:miter lim="800000"/>
            <a:headEnd/>
            <a:tailEnd/>
          </a:ln>
        </p:spPr>
        <p:txBody>
          <a:bodyPr wrap="none">
            <a:spAutoFit/>
          </a:bodyPr>
          <a:lstStyle/>
          <a:p>
            <a:pPr eaLnBrk="1" hangingPunct="1"/>
            <a:r>
              <a:rPr lang="en-US" altLang="tr-TR" sz="1200" b="1"/>
              <a:t>POWER  NETWORK GROUNDING	</a:t>
            </a:r>
            <a:r>
              <a:rPr lang="tr-TR" altLang="tr-TR" sz="1200"/>
              <a:t> </a:t>
            </a:r>
          </a:p>
        </p:txBody>
      </p:sp>
      <p:sp>
        <p:nvSpPr>
          <p:cNvPr id="13324" name="Rectangle 14"/>
          <p:cNvSpPr>
            <a:spLocks noChangeArrowheads="1"/>
          </p:cNvSpPr>
          <p:nvPr/>
        </p:nvSpPr>
        <p:spPr bwMode="auto">
          <a:xfrm>
            <a:off x="5084763" y="1692275"/>
            <a:ext cx="488950" cy="366713"/>
          </a:xfrm>
          <a:prstGeom prst="rect">
            <a:avLst/>
          </a:prstGeom>
          <a:noFill/>
          <a:ln w="9525">
            <a:noFill/>
            <a:miter lim="800000"/>
            <a:headEnd/>
            <a:tailEnd/>
          </a:ln>
        </p:spPr>
        <p:txBody>
          <a:bodyPr wrap="none">
            <a:spAutoFit/>
          </a:bodyPr>
          <a:lstStyle/>
          <a:p>
            <a:pPr eaLnBrk="1" hangingPunct="1"/>
            <a:r>
              <a:rPr lang="tr-TR" altLang="tr-TR" b="1"/>
              <a:t>PE</a:t>
            </a:r>
          </a:p>
        </p:txBody>
      </p:sp>
      <p:sp>
        <p:nvSpPr>
          <p:cNvPr id="13325" name="Rectangle 15"/>
          <p:cNvSpPr>
            <a:spLocks noChangeArrowheads="1"/>
          </p:cNvSpPr>
          <p:nvPr/>
        </p:nvSpPr>
        <p:spPr bwMode="auto">
          <a:xfrm>
            <a:off x="4241800" y="2844800"/>
            <a:ext cx="1131888" cy="274638"/>
          </a:xfrm>
          <a:prstGeom prst="rect">
            <a:avLst/>
          </a:prstGeom>
          <a:noFill/>
          <a:ln w="9525">
            <a:noFill/>
            <a:miter lim="800000"/>
            <a:headEnd/>
            <a:tailEnd/>
          </a:ln>
        </p:spPr>
        <p:txBody>
          <a:bodyPr wrap="none">
            <a:spAutoFit/>
          </a:bodyPr>
          <a:lstStyle/>
          <a:p>
            <a:pPr eaLnBrk="1" hangingPunct="1"/>
            <a:r>
              <a:rPr lang="en-US" altLang="tr-TR" sz="1200" b="1"/>
              <a:t>GROUNDING</a:t>
            </a:r>
            <a:endParaRPr lang="tr-TR" altLang="tr-TR" sz="1200" b="1"/>
          </a:p>
        </p:txBody>
      </p:sp>
      <p:sp>
        <p:nvSpPr>
          <p:cNvPr id="13326" name="Rectangle 16"/>
          <p:cNvSpPr>
            <a:spLocks noChangeArrowheads="1"/>
          </p:cNvSpPr>
          <p:nvPr/>
        </p:nvSpPr>
        <p:spPr bwMode="auto">
          <a:xfrm>
            <a:off x="4270375" y="4718050"/>
            <a:ext cx="1030288" cy="274638"/>
          </a:xfrm>
          <a:prstGeom prst="rect">
            <a:avLst/>
          </a:prstGeom>
          <a:noFill/>
          <a:ln w="9525">
            <a:noFill/>
            <a:miter lim="800000"/>
            <a:headEnd/>
            <a:tailEnd/>
          </a:ln>
        </p:spPr>
        <p:txBody>
          <a:bodyPr wrap="none">
            <a:spAutoFit/>
          </a:bodyPr>
          <a:lstStyle/>
          <a:p>
            <a:pPr eaLnBrk="1" hangingPunct="1"/>
            <a:r>
              <a:rPr lang="en-US" altLang="tr-TR" sz="1200" b="1"/>
              <a:t>OVERHEAT</a:t>
            </a:r>
            <a:endParaRPr lang="tr-TR" altLang="tr-TR" sz="1200" b="1"/>
          </a:p>
        </p:txBody>
      </p:sp>
      <p:sp>
        <p:nvSpPr>
          <p:cNvPr id="13327" name="Rectangle 17"/>
          <p:cNvSpPr>
            <a:spLocks noChangeArrowheads="1"/>
          </p:cNvSpPr>
          <p:nvPr/>
        </p:nvSpPr>
        <p:spPr bwMode="auto">
          <a:xfrm>
            <a:off x="1341438" y="6005513"/>
            <a:ext cx="4033837" cy="942975"/>
          </a:xfrm>
          <a:prstGeom prst="rect">
            <a:avLst/>
          </a:prstGeom>
          <a:noFill/>
          <a:ln w="9525">
            <a:noFill/>
            <a:miter lim="800000"/>
            <a:headEnd/>
            <a:tailEnd/>
          </a:ln>
        </p:spPr>
        <p:txBody>
          <a:bodyPr>
            <a:spAutoFit/>
          </a:bodyPr>
          <a:lstStyle/>
          <a:p>
            <a:pPr algn="ctr" eaLnBrk="1" hangingPunct="1"/>
            <a:r>
              <a:rPr lang="en-US" altLang="tr-TR" sz="1400" b="1"/>
              <a:t>SUPPLY CONNECTION: MONOPHASE</a:t>
            </a:r>
          </a:p>
          <a:p>
            <a:pPr algn="ctr" eaLnBrk="1" hangingPunct="1"/>
            <a:r>
              <a:rPr lang="en-US" altLang="tr-TR" sz="1400" b="1"/>
              <a:t>VOLTAGE 220-240 V</a:t>
            </a:r>
          </a:p>
          <a:p>
            <a:pPr algn="ctr" eaLnBrk="1" hangingPunct="1"/>
            <a:r>
              <a:rPr lang="en-US" altLang="tr-TR" sz="1400" b="1"/>
              <a:t>       GROUNDED</a:t>
            </a:r>
          </a:p>
          <a:p>
            <a:pPr algn="ctr" eaLnBrk="1" hangingPunct="1"/>
            <a:r>
              <a:rPr lang="en-US" altLang="tr-TR" sz="1400" b="1"/>
              <a:t>       FREQUENCY : 50</a:t>
            </a:r>
            <a:r>
              <a:rPr lang="tr-TR" altLang="tr-TR" sz="1400" b="1"/>
              <a:t>-60</a:t>
            </a:r>
            <a:r>
              <a:rPr lang="en-US" altLang="tr-TR" sz="1400" b="1"/>
              <a:t> Hz</a:t>
            </a:r>
            <a:endParaRPr lang="tr-TR" altLang="tr-TR" sz="1400" b="1"/>
          </a:p>
        </p:txBody>
      </p:sp>
      <p:sp>
        <p:nvSpPr>
          <p:cNvPr id="13328" name="Rectangle 18"/>
          <p:cNvSpPr>
            <a:spLocks noChangeArrowheads="1"/>
          </p:cNvSpPr>
          <p:nvPr/>
        </p:nvSpPr>
        <p:spPr bwMode="auto">
          <a:xfrm>
            <a:off x="1835150" y="4645025"/>
            <a:ext cx="1162050" cy="366713"/>
          </a:xfrm>
          <a:prstGeom prst="rect">
            <a:avLst/>
          </a:prstGeom>
          <a:noFill/>
          <a:ln w="9525">
            <a:noFill/>
            <a:miter lim="800000"/>
            <a:headEnd/>
            <a:tailEnd/>
          </a:ln>
        </p:spPr>
        <p:txBody>
          <a:bodyPr wrap="none">
            <a:spAutoFit/>
          </a:bodyPr>
          <a:lstStyle/>
          <a:p>
            <a:pPr eaLnBrk="1" hangingPunct="1"/>
            <a:r>
              <a:rPr lang="en-US" altLang="tr-TR" sz="1200" b="1"/>
              <a:t>POWER</a:t>
            </a:r>
            <a:r>
              <a:rPr lang="en-US" altLang="tr-TR" b="1"/>
              <a:t>	</a:t>
            </a:r>
            <a:r>
              <a:rPr lang="tr-TR" altLang="tr-TR"/>
              <a:t> </a:t>
            </a:r>
          </a:p>
        </p:txBody>
      </p:sp>
      <p:sp>
        <p:nvSpPr>
          <p:cNvPr id="13329" name="Text Box 19"/>
          <p:cNvSpPr txBox="1">
            <a:spLocks noChangeArrowheads="1"/>
          </p:cNvSpPr>
          <p:nvPr/>
        </p:nvSpPr>
        <p:spPr bwMode="auto">
          <a:xfrm>
            <a:off x="3068638" y="8821738"/>
            <a:ext cx="473075" cy="214312"/>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6/13</a:t>
            </a:r>
          </a:p>
        </p:txBody>
      </p:sp>
      <p:pic>
        <p:nvPicPr>
          <p:cNvPr id="13330" name="Picture 23"/>
          <p:cNvPicPr>
            <a:picLocks noChangeAspect="1" noChangeArrowheads="1"/>
          </p:cNvPicPr>
          <p:nvPr>
            <p:ph sz="quarter" idx="3"/>
          </p:nvPr>
        </p:nvPicPr>
        <p:blipFill>
          <a:blip r:embed="rId6" cstate="print"/>
          <a:srcRect/>
          <a:stretch>
            <a:fillRect/>
          </a:stretch>
        </p:blipFill>
        <p:spPr>
          <a:xfrm>
            <a:off x="4427538" y="1835150"/>
            <a:ext cx="657225" cy="762000"/>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4"/>
          <p:cNvGrpSpPr>
            <a:grpSpLocks/>
          </p:cNvGrpSpPr>
          <p:nvPr/>
        </p:nvGrpSpPr>
        <p:grpSpPr bwMode="auto">
          <a:xfrm>
            <a:off x="404813" y="755650"/>
            <a:ext cx="5976937" cy="144463"/>
            <a:chOff x="300" y="1474"/>
            <a:chExt cx="3765" cy="91"/>
          </a:xfrm>
        </p:grpSpPr>
        <p:sp>
          <p:nvSpPr>
            <p:cNvPr id="15387" name="Rectangle 5"/>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15388" name="Line 6"/>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15363" name="Rectangle 1874"/>
          <p:cNvSpPr>
            <a:spLocks noGrp="1" noChangeArrowheads="1"/>
          </p:cNvSpPr>
          <p:nvPr>
            <p:ph type="title"/>
          </p:nvPr>
        </p:nvSpPr>
        <p:spPr>
          <a:xfrm>
            <a:off x="342900" y="-757238"/>
            <a:ext cx="6172200" cy="1524001"/>
          </a:xfrm>
          <a:noFill/>
        </p:spPr>
        <p:txBody>
          <a:bodyPr anchor="b"/>
          <a:lstStyle/>
          <a:p>
            <a:pPr algn="l" eaLnBrk="1" hangingPunct="1"/>
            <a:r>
              <a:rPr lang="en-US" altLang="tr-TR" sz="2000" b="1" smtClean="0">
                <a:latin typeface="Verdana" pitchFamily="34" charset="0"/>
              </a:rPr>
              <a:t>SAFETY DETAILS</a:t>
            </a:r>
            <a:endParaRPr lang="tr-TR" altLang="tr-TR" sz="2000" b="1" smtClean="0">
              <a:latin typeface="Verdana" pitchFamily="34" charset="0"/>
            </a:endParaRPr>
          </a:p>
        </p:txBody>
      </p:sp>
      <p:pic>
        <p:nvPicPr>
          <p:cNvPr id="15364" name="Picture 1882"/>
          <p:cNvPicPr>
            <a:picLocks noChangeAspect="1" noChangeArrowheads="1"/>
          </p:cNvPicPr>
          <p:nvPr>
            <p:ph sz="half" idx="1"/>
          </p:nvPr>
        </p:nvPicPr>
        <p:blipFill>
          <a:blip r:embed="rId3" cstate="print"/>
          <a:srcRect/>
          <a:stretch>
            <a:fillRect/>
          </a:stretch>
        </p:blipFill>
        <p:spPr>
          <a:xfrm>
            <a:off x="5443538" y="1258888"/>
            <a:ext cx="865187" cy="727075"/>
          </a:xfrm>
          <a:noFill/>
          <a:ln w="38100">
            <a:solidFill>
              <a:schemeClr val="tx1"/>
            </a:solidFill>
          </a:ln>
        </p:spPr>
      </p:pic>
      <p:pic>
        <p:nvPicPr>
          <p:cNvPr id="15365" name="Picture 1888" descr="ὐ԰὘԰"/>
          <p:cNvPicPr>
            <a:picLocks noChangeAspect="1" noChangeArrowheads="1"/>
          </p:cNvPicPr>
          <p:nvPr/>
        </p:nvPicPr>
        <p:blipFill>
          <a:blip r:embed="rId4" cstate="print"/>
          <a:srcRect/>
          <a:stretch>
            <a:fillRect/>
          </a:stretch>
        </p:blipFill>
        <p:spPr bwMode="auto">
          <a:xfrm>
            <a:off x="5434013" y="3132138"/>
            <a:ext cx="947737" cy="939800"/>
          </a:xfrm>
          <a:prstGeom prst="rect">
            <a:avLst/>
          </a:prstGeom>
          <a:noFill/>
          <a:ln w="38100">
            <a:solidFill>
              <a:schemeClr val="tx1"/>
            </a:solidFill>
            <a:miter lim="800000"/>
            <a:headEnd/>
            <a:tailEnd/>
          </a:ln>
        </p:spPr>
      </p:pic>
      <p:sp>
        <p:nvSpPr>
          <p:cNvPr id="15366" name="Text Box 1901"/>
          <p:cNvSpPr txBox="1">
            <a:spLocks noChangeArrowheads="1"/>
          </p:cNvSpPr>
          <p:nvPr/>
        </p:nvSpPr>
        <p:spPr bwMode="auto">
          <a:xfrm>
            <a:off x="3171825" y="8821738"/>
            <a:ext cx="473075" cy="214312"/>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7/13</a:t>
            </a:r>
          </a:p>
        </p:txBody>
      </p:sp>
      <p:pic>
        <p:nvPicPr>
          <p:cNvPr id="15367" name="Picture 1910"/>
          <p:cNvPicPr>
            <a:picLocks noChangeAspect="1" noChangeArrowheads="1"/>
          </p:cNvPicPr>
          <p:nvPr/>
        </p:nvPicPr>
        <p:blipFill>
          <a:blip r:embed="rId5" cstate="print"/>
          <a:srcRect/>
          <a:stretch>
            <a:fillRect/>
          </a:stretch>
        </p:blipFill>
        <p:spPr bwMode="auto">
          <a:xfrm>
            <a:off x="5457825" y="5219700"/>
            <a:ext cx="923925" cy="857250"/>
          </a:xfrm>
          <a:prstGeom prst="rect">
            <a:avLst/>
          </a:prstGeom>
          <a:noFill/>
          <a:ln w="38100">
            <a:solidFill>
              <a:schemeClr val="tx1"/>
            </a:solidFill>
            <a:miter lim="800000"/>
            <a:headEnd/>
            <a:tailEnd/>
          </a:ln>
        </p:spPr>
      </p:pic>
      <p:pic>
        <p:nvPicPr>
          <p:cNvPr id="15368" name="Picture 1911"/>
          <p:cNvPicPr>
            <a:picLocks noChangeAspect="1" noChangeArrowheads="1"/>
          </p:cNvPicPr>
          <p:nvPr/>
        </p:nvPicPr>
        <p:blipFill>
          <a:blip r:embed="rId6" cstate="print"/>
          <a:srcRect/>
          <a:stretch>
            <a:fillRect/>
          </a:stretch>
        </p:blipFill>
        <p:spPr bwMode="auto">
          <a:xfrm>
            <a:off x="5480050" y="7380288"/>
            <a:ext cx="901700" cy="863600"/>
          </a:xfrm>
          <a:prstGeom prst="rect">
            <a:avLst/>
          </a:prstGeom>
          <a:noFill/>
          <a:ln w="38100">
            <a:solidFill>
              <a:schemeClr val="tx1"/>
            </a:solidFill>
            <a:miter lim="800000"/>
            <a:headEnd/>
            <a:tailEnd/>
          </a:ln>
        </p:spPr>
      </p:pic>
      <p:sp>
        <p:nvSpPr>
          <p:cNvPr id="15369" name="Rectangle 1877"/>
          <p:cNvSpPr>
            <a:spLocks noChangeArrowheads="1"/>
          </p:cNvSpPr>
          <p:nvPr/>
        </p:nvSpPr>
        <p:spPr bwMode="auto">
          <a:xfrm>
            <a:off x="692150" y="963613"/>
            <a:ext cx="4752975" cy="809625"/>
          </a:xfrm>
          <a:prstGeom prst="rect">
            <a:avLst/>
          </a:prstGeom>
          <a:noFill/>
          <a:ln w="9525">
            <a:noFill/>
            <a:miter lim="800000"/>
            <a:headEnd/>
            <a:tailEnd/>
          </a:ln>
        </p:spPr>
        <p:txBody>
          <a:bodyPr>
            <a:spAutoFit/>
          </a:bodyPr>
          <a:lstStyle/>
          <a:p>
            <a:pPr eaLnBrk="1" hangingPunct="1"/>
            <a:endParaRPr lang="tr-TR" altLang="tr-TR" sz="1400"/>
          </a:p>
          <a:p>
            <a:pPr eaLnBrk="1" hangingPunct="1"/>
            <a:r>
              <a:rPr lang="en-US" altLang="tr-TR" sz="1100"/>
              <a:t>Any kind of flammable solid and liquid material (cloths, alcohol and derivatives, petrochemical products, wooden and plastic materials, cutting blocks, curtains etc.) should never be held near the device.</a:t>
            </a:r>
            <a:endParaRPr lang="tr-TR" altLang="tr-TR" sz="1100"/>
          </a:p>
        </p:txBody>
      </p:sp>
      <p:pic>
        <p:nvPicPr>
          <p:cNvPr id="15370" name="Picture 1914" descr="印 卸 "/>
          <p:cNvPicPr>
            <a:picLocks noChangeAspect="1" noChangeArrowheads="1"/>
          </p:cNvPicPr>
          <p:nvPr/>
        </p:nvPicPr>
        <p:blipFill>
          <a:blip r:embed="rId7" cstate="print"/>
          <a:srcRect/>
          <a:stretch>
            <a:fillRect/>
          </a:stretch>
        </p:blipFill>
        <p:spPr bwMode="auto">
          <a:xfrm>
            <a:off x="387350" y="1246188"/>
            <a:ext cx="304800" cy="190500"/>
          </a:xfrm>
          <a:prstGeom prst="rect">
            <a:avLst/>
          </a:prstGeom>
          <a:noFill/>
          <a:ln w="9525">
            <a:noFill/>
            <a:miter lim="800000"/>
            <a:headEnd/>
            <a:tailEnd/>
          </a:ln>
        </p:spPr>
      </p:pic>
      <p:sp>
        <p:nvSpPr>
          <p:cNvPr id="15371" name="Rectangle 1878"/>
          <p:cNvSpPr>
            <a:spLocks noChangeArrowheads="1"/>
          </p:cNvSpPr>
          <p:nvPr/>
        </p:nvSpPr>
        <p:spPr bwMode="auto">
          <a:xfrm>
            <a:off x="692150" y="2438400"/>
            <a:ext cx="4608513" cy="596900"/>
          </a:xfrm>
          <a:prstGeom prst="rect">
            <a:avLst/>
          </a:prstGeom>
          <a:noFill/>
          <a:ln w="9525">
            <a:noFill/>
            <a:miter lim="800000"/>
            <a:headEnd/>
            <a:tailEnd/>
          </a:ln>
        </p:spPr>
        <p:txBody>
          <a:bodyPr>
            <a:spAutoFit/>
          </a:bodyPr>
          <a:lstStyle/>
          <a:p>
            <a:pPr eaLnBrk="1" hangingPunct="1"/>
            <a:r>
              <a:rPr lang="en-US" altLang="tr-TR" sz="1100"/>
              <a:t>Never leave the device under direct sunlight. It should be located </a:t>
            </a:r>
            <a:r>
              <a:rPr lang="en-US" altLang="tr-TR" sz="1100" b="1"/>
              <a:t>at least 40 cm</a:t>
            </a:r>
            <a:r>
              <a:rPr lang="en-US" altLang="tr-TR" sz="1100"/>
              <a:t>. away from heat sources like ovens, radiators and heaters.</a:t>
            </a:r>
            <a:endParaRPr lang="tr-TR" altLang="tr-TR" sz="1100"/>
          </a:p>
          <a:p>
            <a:pPr eaLnBrk="1" hangingPunct="1"/>
            <a:endParaRPr lang="tr-TR" altLang="tr-TR" sz="1100"/>
          </a:p>
        </p:txBody>
      </p:sp>
      <p:pic>
        <p:nvPicPr>
          <p:cNvPr id="15372" name="Picture 1915" descr="印 卸 "/>
          <p:cNvPicPr>
            <a:picLocks noChangeAspect="1" noChangeArrowheads="1"/>
          </p:cNvPicPr>
          <p:nvPr/>
        </p:nvPicPr>
        <p:blipFill>
          <a:blip r:embed="rId7" cstate="print"/>
          <a:srcRect/>
          <a:stretch>
            <a:fillRect/>
          </a:stretch>
        </p:blipFill>
        <p:spPr bwMode="auto">
          <a:xfrm>
            <a:off x="404813" y="2514600"/>
            <a:ext cx="304800" cy="190500"/>
          </a:xfrm>
          <a:prstGeom prst="rect">
            <a:avLst/>
          </a:prstGeom>
          <a:noFill/>
          <a:ln w="9525">
            <a:noFill/>
            <a:miter lim="800000"/>
            <a:headEnd/>
            <a:tailEnd/>
          </a:ln>
        </p:spPr>
      </p:pic>
      <p:sp>
        <p:nvSpPr>
          <p:cNvPr id="15373" name="Rectangle 1879"/>
          <p:cNvSpPr>
            <a:spLocks noChangeArrowheads="1"/>
          </p:cNvSpPr>
          <p:nvPr/>
        </p:nvSpPr>
        <p:spPr bwMode="auto">
          <a:xfrm>
            <a:off x="741363" y="3419475"/>
            <a:ext cx="3497262" cy="428625"/>
          </a:xfrm>
          <a:prstGeom prst="rect">
            <a:avLst/>
          </a:prstGeom>
          <a:noFill/>
          <a:ln w="9525">
            <a:noFill/>
            <a:miter lim="800000"/>
            <a:headEnd/>
            <a:tailEnd/>
          </a:ln>
        </p:spPr>
        <p:txBody>
          <a:bodyPr wrap="none">
            <a:spAutoFit/>
          </a:bodyPr>
          <a:lstStyle/>
          <a:p>
            <a:pPr eaLnBrk="1" hangingPunct="1"/>
            <a:r>
              <a:rPr lang="en-US" altLang="tr-TR" sz="1100"/>
              <a:t>Use can use this device simultaneously together with </a:t>
            </a:r>
            <a:endParaRPr lang="tr-TR" altLang="tr-TR" sz="1100"/>
          </a:p>
          <a:p>
            <a:pPr eaLnBrk="1" hangingPunct="1"/>
            <a:r>
              <a:rPr lang="en-US" altLang="tr-TR" sz="1100"/>
              <a:t>other products of ours.</a:t>
            </a:r>
            <a:endParaRPr lang="tr-TR" altLang="tr-TR" sz="1100"/>
          </a:p>
        </p:txBody>
      </p:sp>
      <p:pic>
        <p:nvPicPr>
          <p:cNvPr id="15374" name="Picture 1917" descr="印 卸 "/>
          <p:cNvPicPr>
            <a:picLocks noChangeAspect="1" noChangeArrowheads="1"/>
          </p:cNvPicPr>
          <p:nvPr/>
        </p:nvPicPr>
        <p:blipFill>
          <a:blip r:embed="rId7" cstate="print"/>
          <a:srcRect/>
          <a:stretch>
            <a:fillRect/>
          </a:stretch>
        </p:blipFill>
        <p:spPr bwMode="auto">
          <a:xfrm>
            <a:off x="404813" y="3460750"/>
            <a:ext cx="304800" cy="190500"/>
          </a:xfrm>
          <a:prstGeom prst="rect">
            <a:avLst/>
          </a:prstGeom>
          <a:noFill/>
          <a:ln w="9525">
            <a:noFill/>
            <a:miter lim="800000"/>
            <a:headEnd/>
            <a:tailEnd/>
          </a:ln>
        </p:spPr>
      </p:pic>
      <p:grpSp>
        <p:nvGrpSpPr>
          <p:cNvPr id="15375" name="Group 1927"/>
          <p:cNvGrpSpPr>
            <a:grpSpLocks/>
          </p:cNvGrpSpPr>
          <p:nvPr/>
        </p:nvGrpSpPr>
        <p:grpSpPr bwMode="auto">
          <a:xfrm>
            <a:off x="404813" y="4262438"/>
            <a:ext cx="5040312" cy="596900"/>
            <a:chOff x="255" y="2685"/>
            <a:chExt cx="3175" cy="376"/>
          </a:xfrm>
        </p:grpSpPr>
        <p:sp>
          <p:nvSpPr>
            <p:cNvPr id="15385" name="Rectangle 1880"/>
            <p:cNvSpPr>
              <a:spLocks noChangeArrowheads="1"/>
            </p:cNvSpPr>
            <p:nvPr/>
          </p:nvSpPr>
          <p:spPr bwMode="auto">
            <a:xfrm>
              <a:off x="482" y="2685"/>
              <a:ext cx="2948" cy="376"/>
            </a:xfrm>
            <a:prstGeom prst="rect">
              <a:avLst/>
            </a:prstGeom>
            <a:noFill/>
            <a:ln w="9525">
              <a:noFill/>
              <a:miter lim="800000"/>
              <a:headEnd/>
              <a:tailEnd/>
            </a:ln>
          </p:spPr>
          <p:txBody>
            <a:bodyPr>
              <a:spAutoFit/>
            </a:bodyPr>
            <a:lstStyle/>
            <a:p>
              <a:pPr eaLnBrk="1" hangingPunct="1"/>
              <a:r>
                <a:rPr lang="en-US" altLang="tr-TR" sz="1100"/>
                <a:t>This device should be installed in line with effective regulations and only be operated in well ventilated places. Please refer to the instructions before installing and operating the device.</a:t>
              </a:r>
              <a:endParaRPr lang="tr-TR" altLang="tr-TR" sz="1100"/>
            </a:p>
          </p:txBody>
        </p:sp>
        <p:pic>
          <p:nvPicPr>
            <p:cNvPr id="15386" name="Picture 1918" descr="印 卸 "/>
            <p:cNvPicPr>
              <a:picLocks noChangeAspect="1" noChangeArrowheads="1"/>
            </p:cNvPicPr>
            <p:nvPr/>
          </p:nvPicPr>
          <p:blipFill>
            <a:blip r:embed="rId7" cstate="print"/>
            <a:srcRect/>
            <a:stretch>
              <a:fillRect/>
            </a:stretch>
          </p:blipFill>
          <p:spPr bwMode="auto">
            <a:xfrm>
              <a:off x="255" y="2715"/>
              <a:ext cx="192" cy="120"/>
            </a:xfrm>
            <a:prstGeom prst="rect">
              <a:avLst/>
            </a:prstGeom>
            <a:noFill/>
            <a:ln w="9525">
              <a:noFill/>
              <a:miter lim="800000"/>
              <a:headEnd/>
              <a:tailEnd/>
            </a:ln>
          </p:spPr>
        </p:pic>
      </p:grpSp>
      <p:grpSp>
        <p:nvGrpSpPr>
          <p:cNvPr id="15376" name="Group 1928"/>
          <p:cNvGrpSpPr>
            <a:grpSpLocks/>
          </p:cNvGrpSpPr>
          <p:nvPr/>
        </p:nvGrpSpPr>
        <p:grpSpPr bwMode="auto">
          <a:xfrm>
            <a:off x="460375" y="5308600"/>
            <a:ext cx="4697413" cy="428625"/>
            <a:chOff x="290" y="3344"/>
            <a:chExt cx="2959" cy="270"/>
          </a:xfrm>
        </p:grpSpPr>
        <p:sp>
          <p:nvSpPr>
            <p:cNvPr id="15383" name="Rectangle 1896"/>
            <p:cNvSpPr>
              <a:spLocks noChangeArrowheads="1"/>
            </p:cNvSpPr>
            <p:nvPr/>
          </p:nvSpPr>
          <p:spPr bwMode="auto">
            <a:xfrm>
              <a:off x="482" y="3344"/>
              <a:ext cx="2767" cy="270"/>
            </a:xfrm>
            <a:prstGeom prst="rect">
              <a:avLst/>
            </a:prstGeom>
            <a:noFill/>
            <a:ln w="9525">
              <a:noFill/>
              <a:miter lim="800000"/>
              <a:headEnd/>
              <a:tailEnd/>
            </a:ln>
          </p:spPr>
          <p:txBody>
            <a:bodyPr>
              <a:spAutoFit/>
            </a:bodyPr>
            <a:lstStyle/>
            <a:p>
              <a:pPr eaLnBrk="1" hangingPunct="1"/>
              <a:r>
                <a:rPr lang="en-US" altLang="tr-TR" sz="1100"/>
                <a:t>This device is designed for industrial use and should only be operated by personnel trained on the device.</a:t>
              </a:r>
              <a:endParaRPr lang="tr-TR" altLang="tr-TR" sz="1100"/>
            </a:p>
          </p:txBody>
        </p:sp>
        <p:pic>
          <p:nvPicPr>
            <p:cNvPr id="15384" name="Picture 1919" descr="印 卸 "/>
            <p:cNvPicPr>
              <a:picLocks noChangeAspect="1" noChangeArrowheads="1"/>
            </p:cNvPicPr>
            <p:nvPr/>
          </p:nvPicPr>
          <p:blipFill>
            <a:blip r:embed="rId7" cstate="print"/>
            <a:srcRect/>
            <a:stretch>
              <a:fillRect/>
            </a:stretch>
          </p:blipFill>
          <p:spPr bwMode="auto">
            <a:xfrm>
              <a:off x="290" y="3379"/>
              <a:ext cx="192" cy="120"/>
            </a:xfrm>
            <a:prstGeom prst="rect">
              <a:avLst/>
            </a:prstGeom>
            <a:noFill/>
            <a:ln w="9525">
              <a:noFill/>
              <a:miter lim="800000"/>
              <a:headEnd/>
              <a:tailEnd/>
            </a:ln>
          </p:spPr>
        </p:pic>
      </p:grpSp>
      <p:grpSp>
        <p:nvGrpSpPr>
          <p:cNvPr id="15377" name="Group 1930"/>
          <p:cNvGrpSpPr>
            <a:grpSpLocks/>
          </p:cNvGrpSpPr>
          <p:nvPr/>
        </p:nvGrpSpPr>
        <p:grpSpPr bwMode="auto">
          <a:xfrm>
            <a:off x="476250" y="7032625"/>
            <a:ext cx="5329238" cy="765175"/>
            <a:chOff x="300" y="4430"/>
            <a:chExt cx="3357" cy="482"/>
          </a:xfrm>
        </p:grpSpPr>
        <p:sp>
          <p:nvSpPr>
            <p:cNvPr id="15381" name="Rectangle 1913"/>
            <p:cNvSpPr>
              <a:spLocks noChangeArrowheads="1"/>
            </p:cNvSpPr>
            <p:nvPr/>
          </p:nvSpPr>
          <p:spPr bwMode="auto">
            <a:xfrm>
              <a:off x="527" y="4430"/>
              <a:ext cx="3130" cy="482"/>
            </a:xfrm>
            <a:prstGeom prst="rect">
              <a:avLst/>
            </a:prstGeom>
            <a:noFill/>
            <a:ln w="9525">
              <a:noFill/>
              <a:miter lim="800000"/>
              <a:headEnd/>
              <a:tailEnd/>
            </a:ln>
          </p:spPr>
          <p:txBody>
            <a:bodyPr>
              <a:spAutoFit/>
            </a:bodyPr>
            <a:lstStyle/>
            <a:p>
              <a:pPr eaLnBrk="1" hangingPunct="1"/>
              <a:r>
                <a:rPr lang="en-US" altLang="tr-TR" sz="1100"/>
                <a:t>In case of fire or flame in the area where the device is operated, act without panic, close gas valves (if any), </a:t>
              </a:r>
              <a:endParaRPr lang="tr-TR" altLang="tr-TR" sz="1100"/>
            </a:p>
            <a:p>
              <a:pPr eaLnBrk="1" hangingPunct="1"/>
              <a:r>
                <a:rPr lang="en-US" altLang="tr-TR" sz="1100"/>
                <a:t>turn off power switches and use a fire extinguisher. </a:t>
              </a:r>
              <a:endParaRPr lang="tr-TR" altLang="tr-TR" sz="1100"/>
            </a:p>
            <a:p>
              <a:pPr eaLnBrk="1" hangingPunct="1"/>
              <a:r>
                <a:rPr lang="en-US" altLang="tr-TR" sz="1100"/>
                <a:t>Never use water to extinguish the fire.</a:t>
              </a:r>
              <a:endParaRPr lang="tr-TR" altLang="tr-TR" sz="1100"/>
            </a:p>
          </p:txBody>
        </p:sp>
        <p:pic>
          <p:nvPicPr>
            <p:cNvPr id="15382" name="Picture 1922" descr="印 卸 "/>
            <p:cNvPicPr>
              <a:picLocks noChangeAspect="1" noChangeArrowheads="1"/>
            </p:cNvPicPr>
            <p:nvPr/>
          </p:nvPicPr>
          <p:blipFill>
            <a:blip r:embed="rId7" cstate="print"/>
            <a:srcRect/>
            <a:stretch>
              <a:fillRect/>
            </a:stretch>
          </p:blipFill>
          <p:spPr bwMode="auto">
            <a:xfrm>
              <a:off x="300" y="4468"/>
              <a:ext cx="192" cy="120"/>
            </a:xfrm>
            <a:prstGeom prst="rect">
              <a:avLst/>
            </a:prstGeom>
            <a:noFill/>
            <a:ln w="9525">
              <a:noFill/>
              <a:miter lim="800000"/>
              <a:headEnd/>
              <a:tailEnd/>
            </a:ln>
          </p:spPr>
        </p:pic>
      </p:grpSp>
      <p:grpSp>
        <p:nvGrpSpPr>
          <p:cNvPr id="15378" name="Group 1929"/>
          <p:cNvGrpSpPr>
            <a:grpSpLocks/>
          </p:cNvGrpSpPr>
          <p:nvPr/>
        </p:nvGrpSpPr>
        <p:grpSpPr bwMode="auto">
          <a:xfrm>
            <a:off x="476250" y="6172200"/>
            <a:ext cx="4824413" cy="428625"/>
            <a:chOff x="300" y="3888"/>
            <a:chExt cx="3039" cy="270"/>
          </a:xfrm>
        </p:grpSpPr>
        <p:sp>
          <p:nvSpPr>
            <p:cNvPr id="15379" name="Rectangle 1912"/>
            <p:cNvSpPr>
              <a:spLocks noChangeArrowheads="1"/>
            </p:cNvSpPr>
            <p:nvPr/>
          </p:nvSpPr>
          <p:spPr bwMode="auto">
            <a:xfrm>
              <a:off x="515" y="3888"/>
              <a:ext cx="2824" cy="270"/>
            </a:xfrm>
            <a:prstGeom prst="rect">
              <a:avLst/>
            </a:prstGeom>
            <a:noFill/>
            <a:ln w="9525">
              <a:noFill/>
              <a:miter lim="800000"/>
              <a:headEnd/>
              <a:tailEnd/>
            </a:ln>
          </p:spPr>
          <p:txBody>
            <a:bodyPr>
              <a:spAutoFit/>
            </a:bodyPr>
            <a:lstStyle/>
            <a:p>
              <a:pPr eaLnBrk="1" hangingPunct="1"/>
              <a:r>
                <a:rPr lang="en-US" altLang="tr-TR" sz="1100"/>
                <a:t>The device should not be handled by anyone else except for the manufacturer or authorized service.</a:t>
              </a:r>
              <a:r>
                <a:rPr lang="tr-TR" altLang="tr-TR" sz="1100"/>
                <a:t>.</a:t>
              </a:r>
            </a:p>
          </p:txBody>
        </p:sp>
        <p:pic>
          <p:nvPicPr>
            <p:cNvPr id="15380" name="Picture 1923" descr="印 卸 "/>
            <p:cNvPicPr>
              <a:picLocks noChangeAspect="1" noChangeArrowheads="1"/>
            </p:cNvPicPr>
            <p:nvPr/>
          </p:nvPicPr>
          <p:blipFill>
            <a:blip r:embed="rId7" cstate="print"/>
            <a:srcRect/>
            <a:stretch>
              <a:fillRect/>
            </a:stretch>
          </p:blipFill>
          <p:spPr bwMode="auto">
            <a:xfrm>
              <a:off x="300" y="3923"/>
              <a:ext cx="192" cy="12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3"/>
          <p:cNvSpPr>
            <a:spLocks noGrp="1" noChangeArrowheads="1"/>
          </p:cNvSpPr>
          <p:nvPr>
            <p:ph type="title" sz="quarter"/>
          </p:nvPr>
        </p:nvSpPr>
        <p:spPr>
          <a:xfrm>
            <a:off x="298450" y="-828675"/>
            <a:ext cx="6515100" cy="1524000"/>
          </a:xfrm>
          <a:noFill/>
        </p:spPr>
        <p:txBody>
          <a:bodyPr anchor="b"/>
          <a:lstStyle/>
          <a:p>
            <a:pPr algn="l" eaLnBrk="1" hangingPunct="1"/>
            <a:r>
              <a:rPr lang="en-US" altLang="tr-TR" sz="1800" b="1" smtClean="0">
                <a:latin typeface="Verdana" pitchFamily="34" charset="0"/>
              </a:rPr>
              <a:t>TRANSPORTING</a:t>
            </a:r>
            <a:r>
              <a:rPr lang="tr-TR" altLang="tr-TR" sz="1800" b="1" smtClean="0">
                <a:latin typeface="Verdana" pitchFamily="34" charset="0"/>
              </a:rPr>
              <a:t>, </a:t>
            </a:r>
            <a:r>
              <a:rPr lang="en-US" altLang="tr-TR" sz="1800" b="1" smtClean="0">
                <a:latin typeface="Verdana" pitchFamily="34" charset="0"/>
              </a:rPr>
              <a:t>MOVING</a:t>
            </a:r>
            <a:r>
              <a:rPr lang="tr-TR" altLang="tr-TR" sz="1800" b="1" smtClean="0">
                <a:latin typeface="Verdana" pitchFamily="34" charset="0"/>
              </a:rPr>
              <a:t> AND</a:t>
            </a:r>
            <a:r>
              <a:rPr lang="en-US" altLang="tr-TR" sz="1800" b="1" smtClean="0">
                <a:latin typeface="Verdana" pitchFamily="34" charset="0"/>
              </a:rPr>
              <a:t> INSTALLATION</a:t>
            </a:r>
            <a:endParaRPr lang="tr-TR" altLang="tr-TR" sz="1800" b="1" smtClean="0">
              <a:latin typeface="Verdana" pitchFamily="34" charset="0"/>
            </a:endParaRPr>
          </a:p>
        </p:txBody>
      </p:sp>
      <p:grpSp>
        <p:nvGrpSpPr>
          <p:cNvPr id="17411" name="Group 3106"/>
          <p:cNvGrpSpPr>
            <a:grpSpLocks/>
          </p:cNvGrpSpPr>
          <p:nvPr/>
        </p:nvGrpSpPr>
        <p:grpSpPr bwMode="auto">
          <a:xfrm>
            <a:off x="765175" y="2916238"/>
            <a:ext cx="5400675" cy="1079500"/>
            <a:chOff x="618" y="3062"/>
            <a:chExt cx="3402" cy="680"/>
          </a:xfrm>
        </p:grpSpPr>
        <p:sp>
          <p:nvSpPr>
            <p:cNvPr id="17460" name="Rectangle 747"/>
            <p:cNvSpPr>
              <a:spLocks noChangeArrowheads="1"/>
            </p:cNvSpPr>
            <p:nvPr/>
          </p:nvSpPr>
          <p:spPr bwMode="auto">
            <a:xfrm>
              <a:off x="618" y="3062"/>
              <a:ext cx="3402" cy="680"/>
            </a:xfrm>
            <a:prstGeom prst="rect">
              <a:avLst/>
            </a:prstGeom>
            <a:noFill/>
            <a:ln w="28575">
              <a:solidFill>
                <a:schemeClr val="tx1"/>
              </a:solidFill>
              <a:miter lim="800000"/>
              <a:headEnd/>
              <a:tailEnd/>
            </a:ln>
          </p:spPr>
          <p:txBody>
            <a:bodyPr anchor="ctr">
              <a:spAutoFit/>
            </a:bodyPr>
            <a:lstStyle/>
            <a:p>
              <a:pPr eaLnBrk="1" hangingPunct="1"/>
              <a:r>
                <a:rPr lang="tr-TR" altLang="tr-TR" sz="1300">
                  <a:latin typeface="Verdana" pitchFamily="34" charset="0"/>
                </a:rPr>
                <a:t>                                  </a:t>
              </a:r>
              <a:r>
                <a:rPr lang="en-US" altLang="tr-TR" sz="1400" b="1" u="sng"/>
                <a:t>CHANGING THE LOCATION;  </a:t>
              </a:r>
            </a:p>
            <a:p>
              <a:pPr eaLnBrk="1" hangingPunct="1"/>
              <a:r>
                <a:rPr lang="en-US" altLang="tr-TR" sz="1300"/>
                <a:t>	</a:t>
              </a:r>
              <a:r>
                <a:rPr lang="en-US" altLang="tr-TR" sz="1200" b="1"/>
                <a:t>Machines installed by an authorized 	service CANNOT BE </a:t>
              </a:r>
              <a:r>
                <a:rPr lang="tr-TR" altLang="tr-TR" sz="1200" b="1"/>
                <a:t>      </a:t>
              </a:r>
            </a:p>
            <a:p>
              <a:pPr eaLnBrk="1" hangingPunct="1"/>
              <a:r>
                <a:rPr lang="tr-TR" altLang="tr-TR" sz="1200" b="1"/>
                <a:t>                        </a:t>
              </a:r>
              <a:r>
                <a:rPr lang="en-US" altLang="tr-TR" sz="1200" b="1"/>
                <a:t>MOVED ELSEWHERE, ITS POWER SUPPLY CABLES</a:t>
              </a:r>
              <a:endParaRPr lang="tr-TR" altLang="tr-TR" sz="1200" b="1"/>
            </a:p>
            <a:p>
              <a:pPr eaLnBrk="1" hangingPunct="1"/>
              <a:r>
                <a:rPr lang="en-US" altLang="tr-TR" sz="1200" b="1"/>
                <a:t> </a:t>
              </a:r>
              <a:r>
                <a:rPr lang="tr-TR" altLang="tr-TR" sz="1200" b="1"/>
                <a:t>                           </a:t>
              </a:r>
              <a:r>
                <a:rPr lang="en-US" altLang="tr-TR" sz="1200" b="1"/>
                <a:t>CANNOT BE EXTENDED OR REPLACED except by</a:t>
              </a:r>
              <a:endParaRPr lang="tr-TR" altLang="tr-TR" sz="1200" b="1"/>
            </a:p>
            <a:p>
              <a:pPr eaLnBrk="1" hangingPunct="1"/>
              <a:r>
                <a:rPr lang="tr-TR" altLang="tr-TR" sz="1200" b="1"/>
                <a:t>                                                       </a:t>
              </a:r>
              <a:r>
                <a:rPr lang="en-US" altLang="tr-TR" sz="1200" b="1"/>
                <a:t>an authorized service. </a:t>
              </a:r>
            </a:p>
          </p:txBody>
        </p:sp>
        <p:pic>
          <p:nvPicPr>
            <p:cNvPr id="17461" name="Picture 3081" descr="䗠䗨"/>
            <p:cNvPicPr>
              <a:picLocks noChangeAspect="1" noChangeArrowheads="1"/>
            </p:cNvPicPr>
            <p:nvPr/>
          </p:nvPicPr>
          <p:blipFill>
            <a:blip r:embed="rId3" cstate="print"/>
            <a:srcRect/>
            <a:stretch>
              <a:fillRect/>
            </a:stretch>
          </p:blipFill>
          <p:spPr bwMode="auto">
            <a:xfrm>
              <a:off x="709" y="3169"/>
              <a:ext cx="496" cy="437"/>
            </a:xfrm>
            <a:prstGeom prst="rect">
              <a:avLst/>
            </a:prstGeom>
            <a:noFill/>
            <a:ln w="9525">
              <a:noFill/>
              <a:miter lim="800000"/>
              <a:headEnd/>
              <a:tailEnd/>
            </a:ln>
          </p:spPr>
        </p:pic>
      </p:grpSp>
      <p:grpSp>
        <p:nvGrpSpPr>
          <p:cNvPr id="17412" name="Group 44"/>
          <p:cNvGrpSpPr>
            <a:grpSpLocks/>
          </p:cNvGrpSpPr>
          <p:nvPr/>
        </p:nvGrpSpPr>
        <p:grpSpPr bwMode="auto">
          <a:xfrm>
            <a:off x="404813" y="684213"/>
            <a:ext cx="5976937" cy="144462"/>
            <a:chOff x="300" y="1474"/>
            <a:chExt cx="3765" cy="91"/>
          </a:xfrm>
        </p:grpSpPr>
        <p:sp>
          <p:nvSpPr>
            <p:cNvPr id="17458" name="Rectangle 45"/>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17459" name="Line 46"/>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17413" name="Text Box 2118"/>
          <p:cNvSpPr txBox="1">
            <a:spLocks noChangeArrowheads="1"/>
          </p:cNvSpPr>
          <p:nvPr/>
        </p:nvSpPr>
        <p:spPr bwMode="auto">
          <a:xfrm>
            <a:off x="3068638" y="8821738"/>
            <a:ext cx="473075" cy="214312"/>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8/13</a:t>
            </a:r>
          </a:p>
        </p:txBody>
      </p:sp>
      <p:sp>
        <p:nvSpPr>
          <p:cNvPr id="17414" name="Rectangle 2121"/>
          <p:cNvSpPr>
            <a:spLocks noChangeArrowheads="1"/>
          </p:cNvSpPr>
          <p:nvPr/>
        </p:nvSpPr>
        <p:spPr bwMode="auto">
          <a:xfrm>
            <a:off x="0" y="3614738"/>
            <a:ext cx="6858000" cy="0"/>
          </a:xfrm>
          <a:prstGeom prst="rect">
            <a:avLst/>
          </a:prstGeom>
          <a:noFill/>
          <a:ln w="9525">
            <a:noFill/>
            <a:miter lim="800000"/>
            <a:headEnd/>
            <a:tailEnd/>
          </a:ln>
        </p:spPr>
        <p:txBody>
          <a:bodyPr wrap="none" anchor="ctr">
            <a:spAutoFit/>
          </a:bodyPr>
          <a:lstStyle/>
          <a:p>
            <a:pPr algn="ctr" eaLnBrk="1" hangingPunct="1"/>
            <a:endParaRPr lang="tr-TR" altLang="tr-TR"/>
          </a:p>
        </p:txBody>
      </p:sp>
      <p:grpSp>
        <p:nvGrpSpPr>
          <p:cNvPr id="17415" name="Group 3083"/>
          <p:cNvGrpSpPr>
            <a:grpSpLocks/>
          </p:cNvGrpSpPr>
          <p:nvPr/>
        </p:nvGrpSpPr>
        <p:grpSpPr bwMode="auto">
          <a:xfrm>
            <a:off x="4068763" y="2722563"/>
            <a:ext cx="160337" cy="277812"/>
            <a:chOff x="2563" y="1715"/>
            <a:chExt cx="101" cy="175"/>
          </a:xfrm>
        </p:grpSpPr>
        <p:sp>
          <p:nvSpPr>
            <p:cNvPr id="17432" name="Line 2539"/>
            <p:cNvSpPr>
              <a:spLocks noChangeShapeType="1"/>
            </p:cNvSpPr>
            <p:nvPr/>
          </p:nvSpPr>
          <p:spPr bwMode="auto">
            <a:xfrm flipH="1" flipV="1">
              <a:off x="2563" y="1889"/>
              <a:ext cx="1" cy="1"/>
            </a:xfrm>
            <a:prstGeom prst="line">
              <a:avLst/>
            </a:prstGeom>
            <a:noFill/>
            <a:ln w="0">
              <a:solidFill>
                <a:srgbClr val="000000"/>
              </a:solidFill>
              <a:round/>
              <a:headEnd/>
              <a:tailEnd/>
            </a:ln>
          </p:spPr>
          <p:txBody>
            <a:bodyPr/>
            <a:lstStyle/>
            <a:p>
              <a:endParaRPr lang="ru-RU"/>
            </a:p>
          </p:txBody>
        </p:sp>
        <p:sp>
          <p:nvSpPr>
            <p:cNvPr id="17433" name="Freeform 2570"/>
            <p:cNvSpPr>
              <a:spLocks/>
            </p:cNvSpPr>
            <p:nvPr/>
          </p:nvSpPr>
          <p:spPr bwMode="auto">
            <a:xfrm>
              <a:off x="2634" y="1720"/>
              <a:ext cx="1" cy="3"/>
            </a:xfrm>
            <a:custGeom>
              <a:avLst/>
              <a:gdLst>
                <a:gd name="T0" fmla="*/ 0 w 23"/>
                <a:gd name="T1" fmla="*/ 0 h 22"/>
                <a:gd name="T2" fmla="*/ 0 w 23"/>
                <a:gd name="T3" fmla="*/ 0 h 22"/>
                <a:gd name="T4" fmla="*/ 0 w 23"/>
                <a:gd name="T5" fmla="*/ 0 h 22"/>
                <a:gd name="T6" fmla="*/ 0 w 23"/>
                <a:gd name="T7" fmla="*/ 0 h 22"/>
                <a:gd name="T8" fmla="*/ 0 w 23"/>
                <a:gd name="T9" fmla="*/ 0 h 22"/>
                <a:gd name="T10" fmla="*/ 0 w 23"/>
                <a:gd name="T11" fmla="*/ 0 h 22"/>
                <a:gd name="T12" fmla="*/ 0 w 23"/>
                <a:gd name="T13" fmla="*/ 0 h 22"/>
                <a:gd name="T14" fmla="*/ 0 60000 65536"/>
                <a:gd name="T15" fmla="*/ 0 60000 65536"/>
                <a:gd name="T16" fmla="*/ 0 60000 65536"/>
                <a:gd name="T17" fmla="*/ 0 60000 65536"/>
                <a:gd name="T18" fmla="*/ 0 60000 65536"/>
                <a:gd name="T19" fmla="*/ 0 60000 65536"/>
                <a:gd name="T20" fmla="*/ 0 60000 65536"/>
                <a:gd name="T21" fmla="*/ 0 w 23"/>
                <a:gd name="T22" fmla="*/ 0 h 22"/>
                <a:gd name="T23" fmla="*/ 23 w 23"/>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2">
                  <a:moveTo>
                    <a:pt x="21" y="7"/>
                  </a:moveTo>
                  <a:lnTo>
                    <a:pt x="16" y="5"/>
                  </a:lnTo>
                  <a:lnTo>
                    <a:pt x="0" y="0"/>
                  </a:lnTo>
                  <a:lnTo>
                    <a:pt x="5" y="10"/>
                  </a:lnTo>
                  <a:lnTo>
                    <a:pt x="14" y="19"/>
                  </a:lnTo>
                  <a:lnTo>
                    <a:pt x="23" y="22"/>
                  </a:lnTo>
                  <a:lnTo>
                    <a:pt x="21" y="7"/>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34" name="Freeform 2571"/>
            <p:cNvSpPr>
              <a:spLocks/>
            </p:cNvSpPr>
            <p:nvPr/>
          </p:nvSpPr>
          <p:spPr bwMode="auto">
            <a:xfrm>
              <a:off x="2633" y="1715"/>
              <a:ext cx="2" cy="6"/>
            </a:xfrm>
            <a:custGeom>
              <a:avLst/>
              <a:gdLst>
                <a:gd name="T0" fmla="*/ 0 w 30"/>
                <a:gd name="T1" fmla="*/ 0 h 113"/>
                <a:gd name="T2" fmla="*/ 0 w 30"/>
                <a:gd name="T3" fmla="*/ 0 h 113"/>
                <a:gd name="T4" fmla="*/ 0 w 30"/>
                <a:gd name="T5" fmla="*/ 0 h 113"/>
                <a:gd name="T6" fmla="*/ 0 w 30"/>
                <a:gd name="T7" fmla="*/ 0 h 113"/>
                <a:gd name="T8" fmla="*/ 0 w 30"/>
                <a:gd name="T9" fmla="*/ 0 h 113"/>
                <a:gd name="T10" fmla="*/ 0 w 30"/>
                <a:gd name="T11" fmla="*/ 0 h 113"/>
                <a:gd name="T12" fmla="*/ 0 w 30"/>
                <a:gd name="T13" fmla="*/ 0 h 113"/>
                <a:gd name="T14" fmla="*/ 0 w 30"/>
                <a:gd name="T15" fmla="*/ 0 h 113"/>
                <a:gd name="T16" fmla="*/ 0 w 30"/>
                <a:gd name="T17" fmla="*/ 0 h 113"/>
                <a:gd name="T18" fmla="*/ 0 w 30"/>
                <a:gd name="T19" fmla="*/ 0 h 113"/>
                <a:gd name="T20" fmla="*/ 0 w 30"/>
                <a:gd name="T21" fmla="*/ 0 h 113"/>
                <a:gd name="T22" fmla="*/ 0 w 30"/>
                <a:gd name="T23" fmla="*/ 0 h 113"/>
                <a:gd name="T24" fmla="*/ 0 w 30"/>
                <a:gd name="T25" fmla="*/ 0 h 113"/>
                <a:gd name="T26" fmla="*/ 0 w 30"/>
                <a:gd name="T27" fmla="*/ 0 h 113"/>
                <a:gd name="T28" fmla="*/ 0 w 30"/>
                <a:gd name="T29" fmla="*/ 0 h 113"/>
                <a:gd name="T30" fmla="*/ 0 w 30"/>
                <a:gd name="T31" fmla="*/ 0 h 113"/>
                <a:gd name="T32" fmla="*/ 0 w 30"/>
                <a:gd name="T33" fmla="*/ 0 h 113"/>
                <a:gd name="T34" fmla="*/ 0 w 30"/>
                <a:gd name="T35" fmla="*/ 0 h 1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113"/>
                <a:gd name="T56" fmla="*/ 30 w 30"/>
                <a:gd name="T57" fmla="*/ 113 h 1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113">
                  <a:moveTo>
                    <a:pt x="19" y="0"/>
                  </a:moveTo>
                  <a:lnTo>
                    <a:pt x="8" y="2"/>
                  </a:lnTo>
                  <a:lnTo>
                    <a:pt x="8" y="25"/>
                  </a:lnTo>
                  <a:lnTo>
                    <a:pt x="0" y="20"/>
                  </a:lnTo>
                  <a:lnTo>
                    <a:pt x="0" y="32"/>
                  </a:lnTo>
                  <a:lnTo>
                    <a:pt x="8" y="36"/>
                  </a:lnTo>
                  <a:lnTo>
                    <a:pt x="8" y="89"/>
                  </a:lnTo>
                  <a:lnTo>
                    <a:pt x="8" y="95"/>
                  </a:lnTo>
                  <a:lnTo>
                    <a:pt x="9" y="108"/>
                  </a:lnTo>
                  <a:lnTo>
                    <a:pt x="25" y="113"/>
                  </a:lnTo>
                  <a:lnTo>
                    <a:pt x="21" y="110"/>
                  </a:lnTo>
                  <a:lnTo>
                    <a:pt x="20" y="106"/>
                  </a:lnTo>
                  <a:lnTo>
                    <a:pt x="19" y="96"/>
                  </a:lnTo>
                  <a:lnTo>
                    <a:pt x="19" y="44"/>
                  </a:lnTo>
                  <a:lnTo>
                    <a:pt x="30" y="50"/>
                  </a:lnTo>
                  <a:lnTo>
                    <a:pt x="30" y="38"/>
                  </a:lnTo>
                  <a:lnTo>
                    <a:pt x="19" y="31"/>
                  </a:lnTo>
                  <a:lnTo>
                    <a:pt x="19"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35" name="Freeform 2572"/>
            <p:cNvSpPr>
              <a:spLocks/>
            </p:cNvSpPr>
            <p:nvPr/>
          </p:nvSpPr>
          <p:spPr bwMode="auto">
            <a:xfrm>
              <a:off x="2636" y="1721"/>
              <a:ext cx="4" cy="3"/>
            </a:xfrm>
            <a:custGeom>
              <a:avLst/>
              <a:gdLst>
                <a:gd name="T0" fmla="*/ 0 w 51"/>
                <a:gd name="T1" fmla="*/ 0 h 30"/>
                <a:gd name="T2" fmla="*/ 0 w 51"/>
                <a:gd name="T3" fmla="*/ 0 h 30"/>
                <a:gd name="T4" fmla="*/ 0 w 51"/>
                <a:gd name="T5" fmla="*/ 0 h 30"/>
                <a:gd name="T6" fmla="*/ 0 w 51"/>
                <a:gd name="T7" fmla="*/ 0 h 30"/>
                <a:gd name="T8" fmla="*/ 0 w 51"/>
                <a:gd name="T9" fmla="*/ 0 h 30"/>
                <a:gd name="T10" fmla="*/ 0 w 51"/>
                <a:gd name="T11" fmla="*/ 0 h 30"/>
                <a:gd name="T12" fmla="*/ 0 w 51"/>
                <a:gd name="T13" fmla="*/ 0 h 30"/>
                <a:gd name="T14" fmla="*/ 0 w 51"/>
                <a:gd name="T15" fmla="*/ 0 h 30"/>
                <a:gd name="T16" fmla="*/ 0 w 51"/>
                <a:gd name="T17" fmla="*/ 0 h 30"/>
                <a:gd name="T18" fmla="*/ 0 w 51"/>
                <a:gd name="T19" fmla="*/ 0 h 30"/>
                <a:gd name="T20" fmla="*/ 0 w 51"/>
                <a:gd name="T21" fmla="*/ 0 h 30"/>
                <a:gd name="T22" fmla="*/ 0 w 51"/>
                <a:gd name="T23" fmla="*/ 0 h 30"/>
                <a:gd name="T24" fmla="*/ 0 w 51"/>
                <a:gd name="T25" fmla="*/ 0 h 30"/>
                <a:gd name="T26" fmla="*/ 0 w 51"/>
                <a:gd name="T27" fmla="*/ 0 h 30"/>
                <a:gd name="T28" fmla="*/ 0 w 51"/>
                <a:gd name="T29" fmla="*/ 0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1"/>
                <a:gd name="T46" fmla="*/ 0 h 30"/>
                <a:gd name="T47" fmla="*/ 51 w 51"/>
                <a:gd name="T48" fmla="*/ 30 h 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1" h="30">
                  <a:moveTo>
                    <a:pt x="39" y="5"/>
                  </a:moveTo>
                  <a:lnTo>
                    <a:pt x="38" y="9"/>
                  </a:lnTo>
                  <a:lnTo>
                    <a:pt x="33" y="16"/>
                  </a:lnTo>
                  <a:lnTo>
                    <a:pt x="31" y="16"/>
                  </a:lnTo>
                  <a:lnTo>
                    <a:pt x="22" y="14"/>
                  </a:lnTo>
                  <a:lnTo>
                    <a:pt x="0" y="0"/>
                  </a:lnTo>
                  <a:lnTo>
                    <a:pt x="4" y="8"/>
                  </a:lnTo>
                  <a:lnTo>
                    <a:pt x="12" y="19"/>
                  </a:lnTo>
                  <a:lnTo>
                    <a:pt x="22" y="26"/>
                  </a:lnTo>
                  <a:lnTo>
                    <a:pt x="23" y="27"/>
                  </a:lnTo>
                  <a:lnTo>
                    <a:pt x="33" y="30"/>
                  </a:lnTo>
                  <a:lnTo>
                    <a:pt x="41" y="30"/>
                  </a:lnTo>
                  <a:lnTo>
                    <a:pt x="47" y="25"/>
                  </a:lnTo>
                  <a:lnTo>
                    <a:pt x="51" y="15"/>
                  </a:lnTo>
                  <a:lnTo>
                    <a:pt x="39" y="5"/>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36" name="Freeform 2573"/>
            <p:cNvSpPr>
              <a:spLocks/>
            </p:cNvSpPr>
            <p:nvPr/>
          </p:nvSpPr>
          <p:spPr bwMode="auto">
            <a:xfrm>
              <a:off x="2635" y="1718"/>
              <a:ext cx="5" cy="5"/>
            </a:xfrm>
            <a:custGeom>
              <a:avLst/>
              <a:gdLst>
                <a:gd name="T0" fmla="*/ 0 w 60"/>
                <a:gd name="T1" fmla="*/ 0 h 84"/>
                <a:gd name="T2" fmla="*/ 0 w 60"/>
                <a:gd name="T3" fmla="*/ 0 h 84"/>
                <a:gd name="T4" fmla="*/ 0 w 60"/>
                <a:gd name="T5" fmla="*/ 0 h 84"/>
                <a:gd name="T6" fmla="*/ 0 w 60"/>
                <a:gd name="T7" fmla="*/ 0 h 84"/>
                <a:gd name="T8" fmla="*/ 0 w 60"/>
                <a:gd name="T9" fmla="*/ 0 h 84"/>
                <a:gd name="T10" fmla="*/ 0 w 60"/>
                <a:gd name="T11" fmla="*/ 0 h 84"/>
                <a:gd name="T12" fmla="*/ 0 w 60"/>
                <a:gd name="T13" fmla="*/ 0 h 84"/>
                <a:gd name="T14" fmla="*/ 0 w 60"/>
                <a:gd name="T15" fmla="*/ 0 h 84"/>
                <a:gd name="T16" fmla="*/ 0 w 60"/>
                <a:gd name="T17" fmla="*/ 0 h 84"/>
                <a:gd name="T18" fmla="*/ 0 w 60"/>
                <a:gd name="T19" fmla="*/ 0 h 84"/>
                <a:gd name="T20" fmla="*/ 0 w 60"/>
                <a:gd name="T21" fmla="*/ 0 h 84"/>
                <a:gd name="T22" fmla="*/ 0 w 60"/>
                <a:gd name="T23" fmla="*/ 0 h 84"/>
                <a:gd name="T24" fmla="*/ 0 w 60"/>
                <a:gd name="T25" fmla="*/ 0 h 84"/>
                <a:gd name="T26" fmla="*/ 0 w 60"/>
                <a:gd name="T27" fmla="*/ 0 h 84"/>
                <a:gd name="T28" fmla="*/ 0 w 60"/>
                <a:gd name="T29" fmla="*/ 0 h 84"/>
                <a:gd name="T30" fmla="*/ 0 w 60"/>
                <a:gd name="T31" fmla="*/ 0 h 84"/>
                <a:gd name="T32" fmla="*/ 0 w 60"/>
                <a:gd name="T33" fmla="*/ 0 h 84"/>
                <a:gd name="T34" fmla="*/ 0 w 60"/>
                <a:gd name="T35" fmla="*/ 0 h 84"/>
                <a:gd name="T36" fmla="*/ 0 w 60"/>
                <a:gd name="T37" fmla="*/ 0 h 84"/>
                <a:gd name="T38" fmla="*/ 0 w 60"/>
                <a:gd name="T39" fmla="*/ 0 h 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0"/>
                <a:gd name="T61" fmla="*/ 0 h 84"/>
                <a:gd name="T62" fmla="*/ 60 w 60"/>
                <a:gd name="T63" fmla="*/ 84 h 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0" h="84">
                  <a:moveTo>
                    <a:pt x="9" y="0"/>
                  </a:moveTo>
                  <a:lnTo>
                    <a:pt x="4" y="6"/>
                  </a:lnTo>
                  <a:lnTo>
                    <a:pt x="1" y="16"/>
                  </a:lnTo>
                  <a:lnTo>
                    <a:pt x="0" y="31"/>
                  </a:lnTo>
                  <a:lnTo>
                    <a:pt x="1" y="43"/>
                  </a:lnTo>
                  <a:lnTo>
                    <a:pt x="4" y="57"/>
                  </a:lnTo>
                  <a:lnTo>
                    <a:pt x="9" y="70"/>
                  </a:lnTo>
                  <a:lnTo>
                    <a:pt x="31" y="84"/>
                  </a:lnTo>
                  <a:lnTo>
                    <a:pt x="25" y="79"/>
                  </a:lnTo>
                  <a:lnTo>
                    <a:pt x="18" y="68"/>
                  </a:lnTo>
                  <a:lnTo>
                    <a:pt x="14" y="56"/>
                  </a:lnTo>
                  <a:lnTo>
                    <a:pt x="12" y="40"/>
                  </a:lnTo>
                  <a:lnTo>
                    <a:pt x="60" y="70"/>
                  </a:lnTo>
                  <a:lnTo>
                    <a:pt x="60" y="67"/>
                  </a:lnTo>
                  <a:lnTo>
                    <a:pt x="12" y="29"/>
                  </a:lnTo>
                  <a:lnTo>
                    <a:pt x="13" y="22"/>
                  </a:lnTo>
                  <a:lnTo>
                    <a:pt x="18" y="13"/>
                  </a:lnTo>
                  <a:lnTo>
                    <a:pt x="21" y="11"/>
                  </a:lnTo>
                  <a:lnTo>
                    <a:pt x="31" y="13"/>
                  </a:lnTo>
                  <a:lnTo>
                    <a:pt x="9"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37" name="Freeform 2574"/>
            <p:cNvSpPr>
              <a:spLocks/>
            </p:cNvSpPr>
            <p:nvPr/>
          </p:nvSpPr>
          <p:spPr bwMode="auto">
            <a:xfrm>
              <a:off x="2636" y="1718"/>
              <a:ext cx="4" cy="3"/>
            </a:xfrm>
            <a:custGeom>
              <a:avLst/>
              <a:gdLst>
                <a:gd name="T0" fmla="*/ 0 w 51"/>
                <a:gd name="T1" fmla="*/ 0 h 71"/>
                <a:gd name="T2" fmla="*/ 0 w 51"/>
                <a:gd name="T3" fmla="*/ 0 h 71"/>
                <a:gd name="T4" fmla="*/ 0 w 51"/>
                <a:gd name="T5" fmla="*/ 0 h 71"/>
                <a:gd name="T6" fmla="*/ 0 w 51"/>
                <a:gd name="T7" fmla="*/ 0 h 71"/>
                <a:gd name="T8" fmla="*/ 0 w 51"/>
                <a:gd name="T9" fmla="*/ 0 h 71"/>
                <a:gd name="T10" fmla="*/ 0 w 51"/>
                <a:gd name="T11" fmla="*/ 0 h 71"/>
                <a:gd name="T12" fmla="*/ 0 w 51"/>
                <a:gd name="T13" fmla="*/ 0 h 71"/>
                <a:gd name="T14" fmla="*/ 0 w 51"/>
                <a:gd name="T15" fmla="*/ 0 h 71"/>
                <a:gd name="T16" fmla="*/ 0 w 51"/>
                <a:gd name="T17" fmla="*/ 0 h 71"/>
                <a:gd name="T18" fmla="*/ 0 w 51"/>
                <a:gd name="T19" fmla="*/ 0 h 71"/>
                <a:gd name="T20" fmla="*/ 0 w 51"/>
                <a:gd name="T21" fmla="*/ 0 h 71"/>
                <a:gd name="T22" fmla="*/ 0 w 51"/>
                <a:gd name="T23" fmla="*/ 0 h 71"/>
                <a:gd name="T24" fmla="*/ 0 w 51"/>
                <a:gd name="T25" fmla="*/ 0 h 71"/>
                <a:gd name="T26" fmla="*/ 0 w 51"/>
                <a:gd name="T27" fmla="*/ 0 h 71"/>
                <a:gd name="T28" fmla="*/ 0 w 51"/>
                <a:gd name="T29" fmla="*/ 0 h 71"/>
                <a:gd name="T30" fmla="*/ 0 w 51"/>
                <a:gd name="T31" fmla="*/ 0 h 71"/>
                <a:gd name="T32" fmla="*/ 0 w 51"/>
                <a:gd name="T33" fmla="*/ 0 h 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71"/>
                <a:gd name="T53" fmla="*/ 51 w 51"/>
                <a:gd name="T54" fmla="*/ 71 h 7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71">
                  <a:moveTo>
                    <a:pt x="22" y="4"/>
                  </a:moveTo>
                  <a:lnTo>
                    <a:pt x="16" y="2"/>
                  </a:lnTo>
                  <a:lnTo>
                    <a:pt x="7" y="0"/>
                  </a:lnTo>
                  <a:lnTo>
                    <a:pt x="0" y="4"/>
                  </a:lnTo>
                  <a:lnTo>
                    <a:pt x="22" y="17"/>
                  </a:lnTo>
                  <a:lnTo>
                    <a:pt x="28" y="22"/>
                  </a:lnTo>
                  <a:lnTo>
                    <a:pt x="35" y="35"/>
                  </a:lnTo>
                  <a:lnTo>
                    <a:pt x="37" y="39"/>
                  </a:lnTo>
                  <a:lnTo>
                    <a:pt x="39" y="55"/>
                  </a:lnTo>
                  <a:lnTo>
                    <a:pt x="3" y="33"/>
                  </a:lnTo>
                  <a:lnTo>
                    <a:pt x="51" y="71"/>
                  </a:lnTo>
                  <a:lnTo>
                    <a:pt x="50" y="57"/>
                  </a:lnTo>
                  <a:lnTo>
                    <a:pt x="48" y="43"/>
                  </a:lnTo>
                  <a:lnTo>
                    <a:pt x="43" y="30"/>
                  </a:lnTo>
                  <a:lnTo>
                    <a:pt x="39" y="23"/>
                  </a:lnTo>
                  <a:lnTo>
                    <a:pt x="31" y="13"/>
                  </a:lnTo>
                  <a:lnTo>
                    <a:pt x="22" y="4"/>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38" name="Freeform 2575"/>
            <p:cNvSpPr>
              <a:spLocks/>
            </p:cNvSpPr>
            <p:nvPr/>
          </p:nvSpPr>
          <p:spPr bwMode="auto">
            <a:xfrm>
              <a:off x="2640" y="1719"/>
              <a:ext cx="1" cy="6"/>
            </a:xfrm>
            <a:custGeom>
              <a:avLst/>
              <a:gdLst>
                <a:gd name="T0" fmla="*/ 0 w 24"/>
                <a:gd name="T1" fmla="*/ 0 h 98"/>
                <a:gd name="T2" fmla="*/ 0 w 24"/>
                <a:gd name="T3" fmla="*/ 0 h 98"/>
                <a:gd name="T4" fmla="*/ 0 w 24"/>
                <a:gd name="T5" fmla="*/ 0 h 98"/>
                <a:gd name="T6" fmla="*/ 0 w 24"/>
                <a:gd name="T7" fmla="*/ 0 h 98"/>
                <a:gd name="T8" fmla="*/ 0 w 24"/>
                <a:gd name="T9" fmla="*/ 0 h 98"/>
                <a:gd name="T10" fmla="*/ 0 w 24"/>
                <a:gd name="T11" fmla="*/ 0 h 98"/>
                <a:gd name="T12" fmla="*/ 0 w 24"/>
                <a:gd name="T13" fmla="*/ 0 h 98"/>
                <a:gd name="T14" fmla="*/ 0 w 24"/>
                <a:gd name="T15" fmla="*/ 0 h 98"/>
                <a:gd name="T16" fmla="*/ 0 w 24"/>
                <a:gd name="T17" fmla="*/ 0 h 98"/>
                <a:gd name="T18" fmla="*/ 0 w 24"/>
                <a:gd name="T19" fmla="*/ 0 h 98"/>
                <a:gd name="T20" fmla="*/ 0 w 24"/>
                <a:gd name="T21" fmla="*/ 0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98"/>
                <a:gd name="T35" fmla="*/ 24 w 24"/>
                <a:gd name="T36" fmla="*/ 98 h 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98">
                  <a:moveTo>
                    <a:pt x="10" y="6"/>
                  </a:moveTo>
                  <a:lnTo>
                    <a:pt x="0" y="0"/>
                  </a:lnTo>
                  <a:lnTo>
                    <a:pt x="0" y="91"/>
                  </a:lnTo>
                  <a:lnTo>
                    <a:pt x="11" y="98"/>
                  </a:lnTo>
                  <a:lnTo>
                    <a:pt x="11" y="50"/>
                  </a:lnTo>
                  <a:lnTo>
                    <a:pt x="12" y="45"/>
                  </a:lnTo>
                  <a:lnTo>
                    <a:pt x="13" y="34"/>
                  </a:lnTo>
                  <a:lnTo>
                    <a:pt x="17" y="27"/>
                  </a:lnTo>
                  <a:lnTo>
                    <a:pt x="24" y="28"/>
                  </a:lnTo>
                  <a:lnTo>
                    <a:pt x="10" y="20"/>
                  </a:lnTo>
                  <a:lnTo>
                    <a:pt x="10" y="6"/>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39" name="Freeform 2576"/>
            <p:cNvSpPr>
              <a:spLocks/>
            </p:cNvSpPr>
            <p:nvPr/>
          </p:nvSpPr>
          <p:spPr bwMode="auto">
            <a:xfrm>
              <a:off x="2641" y="1720"/>
              <a:ext cx="1" cy="1"/>
            </a:xfrm>
            <a:custGeom>
              <a:avLst/>
              <a:gdLst>
                <a:gd name="T0" fmla="*/ 0 w 26"/>
                <a:gd name="T1" fmla="*/ 0 h 26"/>
                <a:gd name="T2" fmla="*/ 0 w 26"/>
                <a:gd name="T3" fmla="*/ 0 h 26"/>
                <a:gd name="T4" fmla="*/ 0 w 26"/>
                <a:gd name="T5" fmla="*/ 0 h 26"/>
                <a:gd name="T6" fmla="*/ 0 w 26"/>
                <a:gd name="T7" fmla="*/ 0 h 26"/>
                <a:gd name="T8" fmla="*/ 0 w 26"/>
                <a:gd name="T9" fmla="*/ 0 h 26"/>
                <a:gd name="T10" fmla="*/ 0 w 26"/>
                <a:gd name="T11" fmla="*/ 0 h 26"/>
                <a:gd name="T12" fmla="*/ 0 w 26"/>
                <a:gd name="T13" fmla="*/ 0 h 26"/>
                <a:gd name="T14" fmla="*/ 0 w 26"/>
                <a:gd name="T15" fmla="*/ 0 h 26"/>
                <a:gd name="T16" fmla="*/ 0 w 26"/>
                <a:gd name="T17" fmla="*/ 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26"/>
                <a:gd name="T29" fmla="*/ 26 w 26"/>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26">
                  <a:moveTo>
                    <a:pt x="14" y="1"/>
                  </a:moveTo>
                  <a:lnTo>
                    <a:pt x="7" y="0"/>
                  </a:lnTo>
                  <a:lnTo>
                    <a:pt x="6" y="0"/>
                  </a:lnTo>
                  <a:lnTo>
                    <a:pt x="0" y="9"/>
                  </a:lnTo>
                  <a:lnTo>
                    <a:pt x="14" y="17"/>
                  </a:lnTo>
                  <a:lnTo>
                    <a:pt x="22" y="26"/>
                  </a:lnTo>
                  <a:lnTo>
                    <a:pt x="26" y="13"/>
                  </a:lnTo>
                  <a:lnTo>
                    <a:pt x="24" y="10"/>
                  </a:lnTo>
                  <a:lnTo>
                    <a:pt x="14" y="1"/>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0" name="Freeform 2577"/>
            <p:cNvSpPr>
              <a:spLocks/>
            </p:cNvSpPr>
            <p:nvPr/>
          </p:nvSpPr>
          <p:spPr bwMode="auto">
            <a:xfrm>
              <a:off x="2646" y="1724"/>
              <a:ext cx="1" cy="5"/>
            </a:xfrm>
            <a:custGeom>
              <a:avLst/>
              <a:gdLst>
                <a:gd name="T0" fmla="*/ 0 w 22"/>
                <a:gd name="T1" fmla="*/ 0 h 93"/>
                <a:gd name="T2" fmla="*/ 0 w 22"/>
                <a:gd name="T3" fmla="*/ 0 h 93"/>
                <a:gd name="T4" fmla="*/ 0 w 22"/>
                <a:gd name="T5" fmla="*/ 0 h 93"/>
                <a:gd name="T6" fmla="*/ 0 w 22"/>
                <a:gd name="T7" fmla="*/ 0 h 93"/>
                <a:gd name="T8" fmla="*/ 0 w 22"/>
                <a:gd name="T9" fmla="*/ 0 h 93"/>
                <a:gd name="T10" fmla="*/ 0 w 22"/>
                <a:gd name="T11" fmla="*/ 0 h 93"/>
                <a:gd name="T12" fmla="*/ 0 w 22"/>
                <a:gd name="T13" fmla="*/ 0 h 93"/>
                <a:gd name="T14" fmla="*/ 0 w 22"/>
                <a:gd name="T15" fmla="*/ 0 h 93"/>
                <a:gd name="T16" fmla="*/ 0 w 22"/>
                <a:gd name="T17" fmla="*/ 0 h 93"/>
                <a:gd name="T18" fmla="*/ 0 w 22"/>
                <a:gd name="T19" fmla="*/ 0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93"/>
                <a:gd name="T32" fmla="*/ 22 w 22"/>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93">
                  <a:moveTo>
                    <a:pt x="17" y="4"/>
                  </a:moveTo>
                  <a:lnTo>
                    <a:pt x="0" y="0"/>
                  </a:lnTo>
                  <a:lnTo>
                    <a:pt x="6" y="6"/>
                  </a:lnTo>
                  <a:lnTo>
                    <a:pt x="10" y="15"/>
                  </a:lnTo>
                  <a:lnTo>
                    <a:pt x="11" y="29"/>
                  </a:lnTo>
                  <a:lnTo>
                    <a:pt x="11" y="87"/>
                  </a:lnTo>
                  <a:lnTo>
                    <a:pt x="22" y="93"/>
                  </a:lnTo>
                  <a:lnTo>
                    <a:pt x="22" y="30"/>
                  </a:lnTo>
                  <a:lnTo>
                    <a:pt x="22" y="20"/>
                  </a:lnTo>
                  <a:lnTo>
                    <a:pt x="17" y="4"/>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1" name="Freeform 2578"/>
            <p:cNvSpPr>
              <a:spLocks/>
            </p:cNvSpPr>
            <p:nvPr/>
          </p:nvSpPr>
          <p:spPr bwMode="auto">
            <a:xfrm>
              <a:off x="2644" y="1723"/>
              <a:ext cx="1" cy="5"/>
            </a:xfrm>
            <a:custGeom>
              <a:avLst/>
              <a:gdLst>
                <a:gd name="T0" fmla="*/ 0 w 29"/>
                <a:gd name="T1" fmla="*/ 0 h 95"/>
                <a:gd name="T2" fmla="*/ 0 w 29"/>
                <a:gd name="T3" fmla="*/ 0 h 95"/>
                <a:gd name="T4" fmla="*/ 0 w 29"/>
                <a:gd name="T5" fmla="*/ 0 h 95"/>
                <a:gd name="T6" fmla="*/ 0 w 29"/>
                <a:gd name="T7" fmla="*/ 0 h 95"/>
                <a:gd name="T8" fmla="*/ 0 w 29"/>
                <a:gd name="T9" fmla="*/ 0 h 95"/>
                <a:gd name="T10" fmla="*/ 0 w 29"/>
                <a:gd name="T11" fmla="*/ 0 h 95"/>
                <a:gd name="T12" fmla="*/ 0 w 29"/>
                <a:gd name="T13" fmla="*/ 0 h 95"/>
                <a:gd name="T14" fmla="*/ 0 w 29"/>
                <a:gd name="T15" fmla="*/ 0 h 95"/>
                <a:gd name="T16" fmla="*/ 0 w 29"/>
                <a:gd name="T17" fmla="*/ 0 h 95"/>
                <a:gd name="T18" fmla="*/ 0 w 29"/>
                <a:gd name="T19" fmla="*/ 0 h 95"/>
                <a:gd name="T20" fmla="*/ 0 w 29"/>
                <a:gd name="T21" fmla="*/ 0 h 95"/>
                <a:gd name="T22" fmla="*/ 0 w 29"/>
                <a:gd name="T23" fmla="*/ 0 h 95"/>
                <a:gd name="T24" fmla="*/ 0 w 29"/>
                <a:gd name="T25" fmla="*/ 0 h 9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
                <a:gd name="T40" fmla="*/ 0 h 95"/>
                <a:gd name="T41" fmla="*/ 29 w 29"/>
                <a:gd name="T42" fmla="*/ 95 h 9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 h="95">
                  <a:moveTo>
                    <a:pt x="15" y="0"/>
                  </a:moveTo>
                  <a:lnTo>
                    <a:pt x="0" y="2"/>
                  </a:lnTo>
                  <a:lnTo>
                    <a:pt x="9" y="12"/>
                  </a:lnTo>
                  <a:lnTo>
                    <a:pt x="12" y="29"/>
                  </a:lnTo>
                  <a:lnTo>
                    <a:pt x="12" y="88"/>
                  </a:lnTo>
                  <a:lnTo>
                    <a:pt x="23" y="95"/>
                  </a:lnTo>
                  <a:lnTo>
                    <a:pt x="23" y="41"/>
                  </a:lnTo>
                  <a:lnTo>
                    <a:pt x="23" y="34"/>
                  </a:lnTo>
                  <a:lnTo>
                    <a:pt x="27" y="24"/>
                  </a:lnTo>
                  <a:lnTo>
                    <a:pt x="29" y="24"/>
                  </a:lnTo>
                  <a:lnTo>
                    <a:pt x="21" y="16"/>
                  </a:lnTo>
                  <a:lnTo>
                    <a:pt x="15"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2" name="Freeform 2579"/>
            <p:cNvSpPr>
              <a:spLocks/>
            </p:cNvSpPr>
            <p:nvPr/>
          </p:nvSpPr>
          <p:spPr bwMode="auto">
            <a:xfrm>
              <a:off x="2642" y="1721"/>
              <a:ext cx="1" cy="5"/>
            </a:xfrm>
            <a:custGeom>
              <a:avLst/>
              <a:gdLst>
                <a:gd name="T0" fmla="*/ 0 w 19"/>
                <a:gd name="T1" fmla="*/ 0 h 98"/>
                <a:gd name="T2" fmla="*/ 0 w 19"/>
                <a:gd name="T3" fmla="*/ 0 h 98"/>
                <a:gd name="T4" fmla="*/ 0 w 19"/>
                <a:gd name="T5" fmla="*/ 0 h 98"/>
                <a:gd name="T6" fmla="*/ 0 w 19"/>
                <a:gd name="T7" fmla="*/ 0 h 98"/>
                <a:gd name="T8" fmla="*/ 0 w 19"/>
                <a:gd name="T9" fmla="*/ 0 h 98"/>
                <a:gd name="T10" fmla="*/ 0 w 19"/>
                <a:gd name="T11" fmla="*/ 0 h 98"/>
                <a:gd name="T12" fmla="*/ 0 w 19"/>
                <a:gd name="T13" fmla="*/ 0 h 98"/>
                <a:gd name="T14" fmla="*/ 0 w 19"/>
                <a:gd name="T15" fmla="*/ 0 h 98"/>
                <a:gd name="T16" fmla="*/ 0 w 19"/>
                <a:gd name="T17" fmla="*/ 0 h 98"/>
                <a:gd name="T18" fmla="*/ 0 w 19"/>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98"/>
                <a:gd name="T32" fmla="*/ 19 w 1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98">
                  <a:moveTo>
                    <a:pt x="10" y="6"/>
                  </a:moveTo>
                  <a:lnTo>
                    <a:pt x="0" y="0"/>
                  </a:lnTo>
                  <a:lnTo>
                    <a:pt x="0" y="92"/>
                  </a:lnTo>
                  <a:lnTo>
                    <a:pt x="11" y="98"/>
                  </a:lnTo>
                  <a:lnTo>
                    <a:pt x="11" y="51"/>
                  </a:lnTo>
                  <a:lnTo>
                    <a:pt x="11" y="46"/>
                  </a:lnTo>
                  <a:lnTo>
                    <a:pt x="13" y="33"/>
                  </a:lnTo>
                  <a:lnTo>
                    <a:pt x="19" y="26"/>
                  </a:lnTo>
                  <a:lnTo>
                    <a:pt x="10" y="19"/>
                  </a:lnTo>
                  <a:lnTo>
                    <a:pt x="10" y="6"/>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3" name="Freeform 2580"/>
            <p:cNvSpPr>
              <a:spLocks/>
            </p:cNvSpPr>
            <p:nvPr/>
          </p:nvSpPr>
          <p:spPr bwMode="auto">
            <a:xfrm>
              <a:off x="2645" y="1723"/>
              <a:ext cx="2" cy="1"/>
            </a:xfrm>
            <a:custGeom>
              <a:avLst/>
              <a:gdLst>
                <a:gd name="T0" fmla="*/ 0 w 35"/>
                <a:gd name="T1" fmla="*/ 0 h 19"/>
                <a:gd name="T2" fmla="*/ 0 w 35"/>
                <a:gd name="T3" fmla="*/ 0 h 19"/>
                <a:gd name="T4" fmla="*/ 0 w 35"/>
                <a:gd name="T5" fmla="*/ 0 h 19"/>
                <a:gd name="T6" fmla="*/ 0 w 35"/>
                <a:gd name="T7" fmla="*/ 0 h 19"/>
                <a:gd name="T8" fmla="*/ 0 w 35"/>
                <a:gd name="T9" fmla="*/ 0 h 19"/>
                <a:gd name="T10" fmla="*/ 0 w 35"/>
                <a:gd name="T11" fmla="*/ 0 h 19"/>
                <a:gd name="T12" fmla="*/ 0 w 35"/>
                <a:gd name="T13" fmla="*/ 0 h 19"/>
                <a:gd name="T14" fmla="*/ 0 w 35"/>
                <a:gd name="T15" fmla="*/ 0 h 19"/>
                <a:gd name="T16" fmla="*/ 0 w 35"/>
                <a:gd name="T17" fmla="*/ 0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
                <a:gd name="T28" fmla="*/ 0 h 19"/>
                <a:gd name="T29" fmla="*/ 35 w 35"/>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 h="19">
                  <a:moveTo>
                    <a:pt x="20" y="3"/>
                  </a:moveTo>
                  <a:lnTo>
                    <a:pt x="18" y="1"/>
                  </a:lnTo>
                  <a:lnTo>
                    <a:pt x="8" y="0"/>
                  </a:lnTo>
                  <a:lnTo>
                    <a:pt x="0" y="6"/>
                  </a:lnTo>
                  <a:lnTo>
                    <a:pt x="8" y="14"/>
                  </a:lnTo>
                  <a:lnTo>
                    <a:pt x="18" y="15"/>
                  </a:lnTo>
                  <a:lnTo>
                    <a:pt x="35" y="19"/>
                  </a:lnTo>
                  <a:lnTo>
                    <a:pt x="31" y="13"/>
                  </a:lnTo>
                  <a:lnTo>
                    <a:pt x="20" y="3"/>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4" name="Freeform 2581"/>
            <p:cNvSpPr>
              <a:spLocks/>
            </p:cNvSpPr>
            <p:nvPr/>
          </p:nvSpPr>
          <p:spPr bwMode="auto">
            <a:xfrm>
              <a:off x="2643" y="1721"/>
              <a:ext cx="2" cy="2"/>
            </a:xfrm>
            <a:custGeom>
              <a:avLst/>
              <a:gdLst>
                <a:gd name="T0" fmla="*/ 0 w 32"/>
                <a:gd name="T1" fmla="*/ 0 h 15"/>
                <a:gd name="T2" fmla="*/ 0 w 32"/>
                <a:gd name="T3" fmla="*/ 0 h 15"/>
                <a:gd name="T4" fmla="*/ 0 w 32"/>
                <a:gd name="T5" fmla="*/ 0 h 15"/>
                <a:gd name="T6" fmla="*/ 0 w 32"/>
                <a:gd name="T7" fmla="*/ 0 h 15"/>
                <a:gd name="T8" fmla="*/ 0 w 32"/>
                <a:gd name="T9" fmla="*/ 0 h 15"/>
                <a:gd name="T10" fmla="*/ 0 w 32"/>
                <a:gd name="T11" fmla="*/ 0 h 15"/>
                <a:gd name="T12" fmla="*/ 0 w 32"/>
                <a:gd name="T13" fmla="*/ 0 h 15"/>
                <a:gd name="T14" fmla="*/ 0 w 32"/>
                <a:gd name="T15" fmla="*/ 0 h 15"/>
                <a:gd name="T16" fmla="*/ 0 w 32"/>
                <a:gd name="T17" fmla="*/ 0 h 15"/>
                <a:gd name="T18" fmla="*/ 0 w 32"/>
                <a:gd name="T19" fmla="*/ 0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
                <a:gd name="T31" fmla="*/ 0 h 15"/>
                <a:gd name="T32" fmla="*/ 32 w 32"/>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 h="15">
                  <a:moveTo>
                    <a:pt x="20" y="2"/>
                  </a:moveTo>
                  <a:lnTo>
                    <a:pt x="19" y="2"/>
                  </a:lnTo>
                  <a:lnTo>
                    <a:pt x="8" y="0"/>
                  </a:lnTo>
                  <a:lnTo>
                    <a:pt x="0" y="5"/>
                  </a:lnTo>
                  <a:lnTo>
                    <a:pt x="9" y="12"/>
                  </a:lnTo>
                  <a:lnTo>
                    <a:pt x="17" y="15"/>
                  </a:lnTo>
                  <a:lnTo>
                    <a:pt x="32" y="13"/>
                  </a:lnTo>
                  <a:lnTo>
                    <a:pt x="31" y="12"/>
                  </a:lnTo>
                  <a:lnTo>
                    <a:pt x="20" y="2"/>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5" name="Freeform 2582"/>
            <p:cNvSpPr>
              <a:spLocks/>
            </p:cNvSpPr>
            <p:nvPr/>
          </p:nvSpPr>
          <p:spPr bwMode="auto">
            <a:xfrm>
              <a:off x="2649" y="1726"/>
              <a:ext cx="3" cy="4"/>
            </a:xfrm>
            <a:custGeom>
              <a:avLst/>
              <a:gdLst>
                <a:gd name="T0" fmla="*/ 0 w 53"/>
                <a:gd name="T1" fmla="*/ 0 h 86"/>
                <a:gd name="T2" fmla="*/ 0 w 53"/>
                <a:gd name="T3" fmla="*/ 0 h 86"/>
                <a:gd name="T4" fmla="*/ 0 w 53"/>
                <a:gd name="T5" fmla="*/ 0 h 86"/>
                <a:gd name="T6" fmla="*/ 0 w 53"/>
                <a:gd name="T7" fmla="*/ 0 h 86"/>
                <a:gd name="T8" fmla="*/ 0 w 53"/>
                <a:gd name="T9" fmla="*/ 0 h 86"/>
                <a:gd name="T10" fmla="*/ 0 w 53"/>
                <a:gd name="T11" fmla="*/ 0 h 86"/>
                <a:gd name="T12" fmla="*/ 0 w 53"/>
                <a:gd name="T13" fmla="*/ 0 h 86"/>
                <a:gd name="T14" fmla="*/ 0 w 53"/>
                <a:gd name="T15" fmla="*/ 0 h 86"/>
                <a:gd name="T16" fmla="*/ 0 w 53"/>
                <a:gd name="T17" fmla="*/ 0 h 86"/>
                <a:gd name="T18" fmla="*/ 0 w 53"/>
                <a:gd name="T19" fmla="*/ 0 h 86"/>
                <a:gd name="T20" fmla="*/ 0 w 53"/>
                <a:gd name="T21" fmla="*/ 0 h 86"/>
                <a:gd name="T22" fmla="*/ 0 w 53"/>
                <a:gd name="T23" fmla="*/ 0 h 86"/>
                <a:gd name="T24" fmla="*/ 0 w 53"/>
                <a:gd name="T25" fmla="*/ 0 h 86"/>
                <a:gd name="T26" fmla="*/ 0 w 53"/>
                <a:gd name="T27" fmla="*/ 0 h 86"/>
                <a:gd name="T28" fmla="*/ 0 w 53"/>
                <a:gd name="T29" fmla="*/ 0 h 86"/>
                <a:gd name="T30" fmla="*/ 0 w 53"/>
                <a:gd name="T31" fmla="*/ 0 h 86"/>
                <a:gd name="T32" fmla="*/ 0 w 53"/>
                <a:gd name="T33" fmla="*/ 0 h 86"/>
                <a:gd name="T34" fmla="*/ 0 w 53"/>
                <a:gd name="T35" fmla="*/ 0 h 86"/>
                <a:gd name="T36" fmla="*/ 0 w 53"/>
                <a:gd name="T37" fmla="*/ 0 h 86"/>
                <a:gd name="T38" fmla="*/ 0 w 53"/>
                <a:gd name="T39" fmla="*/ 0 h 86"/>
                <a:gd name="T40" fmla="*/ 0 w 53"/>
                <a:gd name="T41" fmla="*/ 0 h 86"/>
                <a:gd name="T42" fmla="*/ 0 w 53"/>
                <a:gd name="T43" fmla="*/ 0 h 86"/>
                <a:gd name="T44" fmla="*/ 0 w 53"/>
                <a:gd name="T45" fmla="*/ 0 h 8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3"/>
                <a:gd name="T70" fmla="*/ 0 h 86"/>
                <a:gd name="T71" fmla="*/ 53 w 53"/>
                <a:gd name="T72" fmla="*/ 86 h 8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3" h="86">
                  <a:moveTo>
                    <a:pt x="44" y="12"/>
                  </a:moveTo>
                  <a:lnTo>
                    <a:pt x="22" y="0"/>
                  </a:lnTo>
                  <a:lnTo>
                    <a:pt x="27" y="3"/>
                  </a:lnTo>
                  <a:lnTo>
                    <a:pt x="36" y="16"/>
                  </a:lnTo>
                  <a:lnTo>
                    <a:pt x="39" y="28"/>
                  </a:lnTo>
                  <a:lnTo>
                    <a:pt x="41" y="46"/>
                  </a:lnTo>
                  <a:lnTo>
                    <a:pt x="40" y="60"/>
                  </a:lnTo>
                  <a:lnTo>
                    <a:pt x="36" y="69"/>
                  </a:lnTo>
                  <a:lnTo>
                    <a:pt x="32" y="71"/>
                  </a:lnTo>
                  <a:lnTo>
                    <a:pt x="22" y="69"/>
                  </a:lnTo>
                  <a:lnTo>
                    <a:pt x="0" y="56"/>
                  </a:lnTo>
                  <a:lnTo>
                    <a:pt x="2" y="60"/>
                  </a:lnTo>
                  <a:lnTo>
                    <a:pt x="11" y="73"/>
                  </a:lnTo>
                  <a:lnTo>
                    <a:pt x="22" y="82"/>
                  </a:lnTo>
                  <a:lnTo>
                    <a:pt x="27" y="85"/>
                  </a:lnTo>
                  <a:lnTo>
                    <a:pt x="38" y="86"/>
                  </a:lnTo>
                  <a:lnTo>
                    <a:pt x="42" y="85"/>
                  </a:lnTo>
                  <a:lnTo>
                    <a:pt x="49" y="77"/>
                  </a:lnTo>
                  <a:lnTo>
                    <a:pt x="51" y="68"/>
                  </a:lnTo>
                  <a:lnTo>
                    <a:pt x="53" y="52"/>
                  </a:lnTo>
                  <a:lnTo>
                    <a:pt x="52" y="45"/>
                  </a:lnTo>
                  <a:lnTo>
                    <a:pt x="50" y="28"/>
                  </a:lnTo>
                  <a:lnTo>
                    <a:pt x="44" y="12"/>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6" name="Freeform 2583"/>
            <p:cNvSpPr>
              <a:spLocks/>
            </p:cNvSpPr>
            <p:nvPr/>
          </p:nvSpPr>
          <p:spPr bwMode="auto">
            <a:xfrm>
              <a:off x="2649" y="1725"/>
              <a:ext cx="2" cy="5"/>
            </a:xfrm>
            <a:custGeom>
              <a:avLst/>
              <a:gdLst>
                <a:gd name="T0" fmla="*/ 0 w 52"/>
                <a:gd name="T1" fmla="*/ 0 h 86"/>
                <a:gd name="T2" fmla="*/ 0 w 52"/>
                <a:gd name="T3" fmla="*/ 0 h 86"/>
                <a:gd name="T4" fmla="*/ 0 w 52"/>
                <a:gd name="T5" fmla="*/ 0 h 86"/>
                <a:gd name="T6" fmla="*/ 0 w 52"/>
                <a:gd name="T7" fmla="*/ 0 h 86"/>
                <a:gd name="T8" fmla="*/ 0 w 52"/>
                <a:gd name="T9" fmla="*/ 0 h 86"/>
                <a:gd name="T10" fmla="*/ 0 w 52"/>
                <a:gd name="T11" fmla="*/ 0 h 86"/>
                <a:gd name="T12" fmla="*/ 0 w 52"/>
                <a:gd name="T13" fmla="*/ 0 h 86"/>
                <a:gd name="T14" fmla="*/ 0 w 52"/>
                <a:gd name="T15" fmla="*/ 0 h 86"/>
                <a:gd name="T16" fmla="*/ 0 w 52"/>
                <a:gd name="T17" fmla="*/ 0 h 86"/>
                <a:gd name="T18" fmla="*/ 0 w 52"/>
                <a:gd name="T19" fmla="*/ 0 h 86"/>
                <a:gd name="T20" fmla="*/ 0 w 52"/>
                <a:gd name="T21" fmla="*/ 0 h 86"/>
                <a:gd name="T22" fmla="*/ 0 w 52"/>
                <a:gd name="T23" fmla="*/ 0 h 86"/>
                <a:gd name="T24" fmla="*/ 0 w 52"/>
                <a:gd name="T25" fmla="*/ 0 h 86"/>
                <a:gd name="T26" fmla="*/ 0 w 52"/>
                <a:gd name="T27" fmla="*/ 0 h 86"/>
                <a:gd name="T28" fmla="*/ 0 w 52"/>
                <a:gd name="T29" fmla="*/ 0 h 86"/>
                <a:gd name="T30" fmla="*/ 0 w 52"/>
                <a:gd name="T31" fmla="*/ 0 h 86"/>
                <a:gd name="T32" fmla="*/ 0 w 52"/>
                <a:gd name="T33" fmla="*/ 0 h 86"/>
                <a:gd name="T34" fmla="*/ 0 w 52"/>
                <a:gd name="T35" fmla="*/ 0 h 86"/>
                <a:gd name="T36" fmla="*/ 0 w 52"/>
                <a:gd name="T37" fmla="*/ 0 h 86"/>
                <a:gd name="T38" fmla="*/ 0 w 52"/>
                <a:gd name="T39" fmla="*/ 0 h 86"/>
                <a:gd name="T40" fmla="*/ 0 w 52"/>
                <a:gd name="T41" fmla="*/ 0 h 86"/>
                <a:gd name="T42" fmla="*/ 0 w 52"/>
                <a:gd name="T43" fmla="*/ 0 h 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86"/>
                <a:gd name="T68" fmla="*/ 52 w 52"/>
                <a:gd name="T69" fmla="*/ 86 h 8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86">
                  <a:moveTo>
                    <a:pt x="30" y="4"/>
                  </a:moveTo>
                  <a:lnTo>
                    <a:pt x="19" y="0"/>
                  </a:lnTo>
                  <a:lnTo>
                    <a:pt x="10" y="2"/>
                  </a:lnTo>
                  <a:lnTo>
                    <a:pt x="5" y="6"/>
                  </a:lnTo>
                  <a:lnTo>
                    <a:pt x="1" y="17"/>
                  </a:lnTo>
                  <a:lnTo>
                    <a:pt x="0" y="33"/>
                  </a:lnTo>
                  <a:lnTo>
                    <a:pt x="0" y="41"/>
                  </a:lnTo>
                  <a:lnTo>
                    <a:pt x="3" y="59"/>
                  </a:lnTo>
                  <a:lnTo>
                    <a:pt x="8" y="73"/>
                  </a:lnTo>
                  <a:lnTo>
                    <a:pt x="30" y="86"/>
                  </a:lnTo>
                  <a:lnTo>
                    <a:pt x="26" y="83"/>
                  </a:lnTo>
                  <a:lnTo>
                    <a:pt x="16" y="69"/>
                  </a:lnTo>
                  <a:lnTo>
                    <a:pt x="13" y="58"/>
                  </a:lnTo>
                  <a:lnTo>
                    <a:pt x="11" y="40"/>
                  </a:lnTo>
                  <a:lnTo>
                    <a:pt x="12" y="27"/>
                  </a:lnTo>
                  <a:lnTo>
                    <a:pt x="16" y="17"/>
                  </a:lnTo>
                  <a:lnTo>
                    <a:pt x="20" y="14"/>
                  </a:lnTo>
                  <a:lnTo>
                    <a:pt x="30" y="17"/>
                  </a:lnTo>
                  <a:lnTo>
                    <a:pt x="52" y="29"/>
                  </a:lnTo>
                  <a:lnTo>
                    <a:pt x="51" y="26"/>
                  </a:lnTo>
                  <a:lnTo>
                    <a:pt x="41" y="13"/>
                  </a:lnTo>
                  <a:lnTo>
                    <a:pt x="30" y="4"/>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7" name="Freeform 2584"/>
            <p:cNvSpPr>
              <a:spLocks/>
            </p:cNvSpPr>
            <p:nvPr/>
          </p:nvSpPr>
          <p:spPr bwMode="auto">
            <a:xfrm>
              <a:off x="2652" y="1730"/>
              <a:ext cx="2" cy="3"/>
            </a:xfrm>
            <a:custGeom>
              <a:avLst/>
              <a:gdLst>
                <a:gd name="T0" fmla="*/ 0 w 28"/>
                <a:gd name="T1" fmla="*/ 0 h 34"/>
                <a:gd name="T2" fmla="*/ 0 w 28"/>
                <a:gd name="T3" fmla="*/ 0 h 34"/>
                <a:gd name="T4" fmla="*/ 0 w 28"/>
                <a:gd name="T5" fmla="*/ 0 h 34"/>
                <a:gd name="T6" fmla="*/ 0 w 28"/>
                <a:gd name="T7" fmla="*/ 0 h 34"/>
                <a:gd name="T8" fmla="*/ 0 w 28"/>
                <a:gd name="T9" fmla="*/ 0 h 34"/>
                <a:gd name="T10" fmla="*/ 0 w 28"/>
                <a:gd name="T11" fmla="*/ 0 h 34"/>
                <a:gd name="T12" fmla="*/ 0 w 28"/>
                <a:gd name="T13" fmla="*/ 0 h 34"/>
                <a:gd name="T14" fmla="*/ 0 w 28"/>
                <a:gd name="T15" fmla="*/ 0 h 34"/>
                <a:gd name="T16" fmla="*/ 0 w 28"/>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34"/>
                <a:gd name="T29" fmla="*/ 28 w 28"/>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34">
                  <a:moveTo>
                    <a:pt x="11" y="5"/>
                  </a:moveTo>
                  <a:lnTo>
                    <a:pt x="0" y="0"/>
                  </a:lnTo>
                  <a:lnTo>
                    <a:pt x="2" y="12"/>
                  </a:lnTo>
                  <a:lnTo>
                    <a:pt x="9" y="28"/>
                  </a:lnTo>
                  <a:lnTo>
                    <a:pt x="28" y="34"/>
                  </a:lnTo>
                  <a:lnTo>
                    <a:pt x="26" y="33"/>
                  </a:lnTo>
                  <a:lnTo>
                    <a:pt x="16" y="22"/>
                  </a:lnTo>
                  <a:lnTo>
                    <a:pt x="16" y="21"/>
                  </a:lnTo>
                  <a:lnTo>
                    <a:pt x="11" y="5"/>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8" name="Freeform 2585"/>
            <p:cNvSpPr>
              <a:spLocks/>
            </p:cNvSpPr>
            <p:nvPr/>
          </p:nvSpPr>
          <p:spPr bwMode="auto">
            <a:xfrm>
              <a:off x="2654" y="1728"/>
              <a:ext cx="1" cy="1"/>
            </a:xfrm>
            <a:custGeom>
              <a:avLst/>
              <a:gdLst>
                <a:gd name="T0" fmla="*/ 0 w 25"/>
                <a:gd name="T1" fmla="*/ 0 h 27"/>
                <a:gd name="T2" fmla="*/ 0 w 25"/>
                <a:gd name="T3" fmla="*/ 0 h 27"/>
                <a:gd name="T4" fmla="*/ 0 w 25"/>
                <a:gd name="T5" fmla="*/ 0 h 27"/>
                <a:gd name="T6" fmla="*/ 0 w 25"/>
                <a:gd name="T7" fmla="*/ 0 h 27"/>
                <a:gd name="T8" fmla="*/ 0 w 25"/>
                <a:gd name="T9" fmla="*/ 0 h 27"/>
                <a:gd name="T10" fmla="*/ 0 w 25"/>
                <a:gd name="T11" fmla="*/ 0 h 27"/>
                <a:gd name="T12" fmla="*/ 0 60000 65536"/>
                <a:gd name="T13" fmla="*/ 0 60000 65536"/>
                <a:gd name="T14" fmla="*/ 0 60000 65536"/>
                <a:gd name="T15" fmla="*/ 0 60000 65536"/>
                <a:gd name="T16" fmla="*/ 0 60000 65536"/>
                <a:gd name="T17" fmla="*/ 0 60000 65536"/>
                <a:gd name="T18" fmla="*/ 0 w 25"/>
                <a:gd name="T19" fmla="*/ 0 h 27"/>
                <a:gd name="T20" fmla="*/ 25 w 25"/>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5" h="27">
                  <a:moveTo>
                    <a:pt x="21" y="11"/>
                  </a:moveTo>
                  <a:lnTo>
                    <a:pt x="0" y="0"/>
                  </a:lnTo>
                  <a:lnTo>
                    <a:pt x="10" y="9"/>
                  </a:lnTo>
                  <a:lnTo>
                    <a:pt x="14" y="23"/>
                  </a:lnTo>
                  <a:lnTo>
                    <a:pt x="25" y="27"/>
                  </a:lnTo>
                  <a:lnTo>
                    <a:pt x="21" y="11"/>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49" name="Freeform 2586"/>
            <p:cNvSpPr>
              <a:spLocks/>
            </p:cNvSpPr>
            <p:nvPr/>
          </p:nvSpPr>
          <p:spPr bwMode="auto">
            <a:xfrm>
              <a:off x="2652" y="1727"/>
              <a:ext cx="3" cy="6"/>
            </a:xfrm>
            <a:custGeom>
              <a:avLst/>
              <a:gdLst>
                <a:gd name="T0" fmla="*/ 0 w 52"/>
                <a:gd name="T1" fmla="*/ 0 h 105"/>
                <a:gd name="T2" fmla="*/ 0 w 52"/>
                <a:gd name="T3" fmla="*/ 0 h 105"/>
                <a:gd name="T4" fmla="*/ 0 w 52"/>
                <a:gd name="T5" fmla="*/ 0 h 105"/>
                <a:gd name="T6" fmla="*/ 0 w 52"/>
                <a:gd name="T7" fmla="*/ 0 h 105"/>
                <a:gd name="T8" fmla="*/ 0 w 52"/>
                <a:gd name="T9" fmla="*/ 0 h 105"/>
                <a:gd name="T10" fmla="*/ 0 w 52"/>
                <a:gd name="T11" fmla="*/ 0 h 105"/>
                <a:gd name="T12" fmla="*/ 0 w 52"/>
                <a:gd name="T13" fmla="*/ 0 h 105"/>
                <a:gd name="T14" fmla="*/ 0 w 52"/>
                <a:gd name="T15" fmla="*/ 0 h 105"/>
                <a:gd name="T16" fmla="*/ 0 w 52"/>
                <a:gd name="T17" fmla="*/ 0 h 105"/>
                <a:gd name="T18" fmla="*/ 0 w 52"/>
                <a:gd name="T19" fmla="*/ 0 h 105"/>
                <a:gd name="T20" fmla="*/ 0 w 52"/>
                <a:gd name="T21" fmla="*/ 0 h 105"/>
                <a:gd name="T22" fmla="*/ 0 w 52"/>
                <a:gd name="T23" fmla="*/ 0 h 105"/>
                <a:gd name="T24" fmla="*/ 0 w 52"/>
                <a:gd name="T25" fmla="*/ 0 h 105"/>
                <a:gd name="T26" fmla="*/ 0 w 52"/>
                <a:gd name="T27" fmla="*/ 0 h 105"/>
                <a:gd name="T28" fmla="*/ 0 w 52"/>
                <a:gd name="T29" fmla="*/ 0 h 105"/>
                <a:gd name="T30" fmla="*/ 0 w 52"/>
                <a:gd name="T31" fmla="*/ 0 h 105"/>
                <a:gd name="T32" fmla="*/ 0 w 52"/>
                <a:gd name="T33" fmla="*/ 0 h 105"/>
                <a:gd name="T34" fmla="*/ 0 w 52"/>
                <a:gd name="T35" fmla="*/ 0 h 105"/>
                <a:gd name="T36" fmla="*/ 0 w 52"/>
                <a:gd name="T37" fmla="*/ 0 h 105"/>
                <a:gd name="T38" fmla="*/ 0 w 52"/>
                <a:gd name="T39" fmla="*/ 0 h 105"/>
                <a:gd name="T40" fmla="*/ 0 w 52"/>
                <a:gd name="T41" fmla="*/ 0 h 105"/>
                <a:gd name="T42" fmla="*/ 0 w 52"/>
                <a:gd name="T43" fmla="*/ 0 h 105"/>
                <a:gd name="T44" fmla="*/ 0 w 52"/>
                <a:gd name="T45" fmla="*/ 0 h 105"/>
                <a:gd name="T46" fmla="*/ 0 w 52"/>
                <a:gd name="T47" fmla="*/ 0 h 105"/>
                <a:gd name="T48" fmla="*/ 0 w 52"/>
                <a:gd name="T49" fmla="*/ 0 h 105"/>
                <a:gd name="T50" fmla="*/ 0 w 52"/>
                <a:gd name="T51" fmla="*/ 0 h 105"/>
                <a:gd name="T52" fmla="*/ 0 w 52"/>
                <a:gd name="T53" fmla="*/ 0 h 105"/>
                <a:gd name="T54" fmla="*/ 0 w 52"/>
                <a:gd name="T55" fmla="*/ 0 h 105"/>
                <a:gd name="T56" fmla="*/ 0 w 52"/>
                <a:gd name="T57" fmla="*/ 0 h 105"/>
                <a:gd name="T58" fmla="*/ 0 w 52"/>
                <a:gd name="T59" fmla="*/ 0 h 105"/>
                <a:gd name="T60" fmla="*/ 0 w 52"/>
                <a:gd name="T61" fmla="*/ 0 h 105"/>
                <a:gd name="T62" fmla="*/ 0 w 52"/>
                <a:gd name="T63" fmla="*/ 0 h 105"/>
                <a:gd name="T64" fmla="*/ 0 w 52"/>
                <a:gd name="T65" fmla="*/ 0 h 105"/>
                <a:gd name="T66" fmla="*/ 0 w 52"/>
                <a:gd name="T67" fmla="*/ 0 h 105"/>
                <a:gd name="T68" fmla="*/ 0 w 52"/>
                <a:gd name="T69" fmla="*/ 0 h 105"/>
                <a:gd name="T70" fmla="*/ 0 w 52"/>
                <a:gd name="T71" fmla="*/ 0 h 105"/>
                <a:gd name="T72" fmla="*/ 0 w 52"/>
                <a:gd name="T73" fmla="*/ 0 h 10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2"/>
                <a:gd name="T112" fmla="*/ 0 h 105"/>
                <a:gd name="T113" fmla="*/ 52 w 52"/>
                <a:gd name="T114" fmla="*/ 105 h 10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2" h="105">
                  <a:moveTo>
                    <a:pt x="24" y="4"/>
                  </a:moveTo>
                  <a:lnTo>
                    <a:pt x="14" y="0"/>
                  </a:lnTo>
                  <a:lnTo>
                    <a:pt x="7" y="1"/>
                  </a:lnTo>
                  <a:lnTo>
                    <a:pt x="2" y="6"/>
                  </a:lnTo>
                  <a:lnTo>
                    <a:pt x="0" y="15"/>
                  </a:lnTo>
                  <a:lnTo>
                    <a:pt x="2" y="29"/>
                  </a:lnTo>
                  <a:lnTo>
                    <a:pt x="9" y="43"/>
                  </a:lnTo>
                  <a:lnTo>
                    <a:pt x="14" y="47"/>
                  </a:lnTo>
                  <a:lnTo>
                    <a:pt x="26" y="61"/>
                  </a:lnTo>
                  <a:lnTo>
                    <a:pt x="27" y="61"/>
                  </a:lnTo>
                  <a:lnTo>
                    <a:pt x="38" y="72"/>
                  </a:lnTo>
                  <a:lnTo>
                    <a:pt x="41" y="83"/>
                  </a:lnTo>
                  <a:lnTo>
                    <a:pt x="37" y="90"/>
                  </a:lnTo>
                  <a:lnTo>
                    <a:pt x="26" y="88"/>
                  </a:lnTo>
                  <a:lnTo>
                    <a:pt x="7" y="82"/>
                  </a:lnTo>
                  <a:lnTo>
                    <a:pt x="14" y="91"/>
                  </a:lnTo>
                  <a:lnTo>
                    <a:pt x="26" y="101"/>
                  </a:lnTo>
                  <a:lnTo>
                    <a:pt x="29" y="103"/>
                  </a:lnTo>
                  <a:lnTo>
                    <a:pt x="40" y="105"/>
                  </a:lnTo>
                  <a:lnTo>
                    <a:pt x="49" y="101"/>
                  </a:lnTo>
                  <a:lnTo>
                    <a:pt x="52" y="88"/>
                  </a:lnTo>
                  <a:lnTo>
                    <a:pt x="49" y="73"/>
                  </a:lnTo>
                  <a:lnTo>
                    <a:pt x="42" y="61"/>
                  </a:lnTo>
                  <a:lnTo>
                    <a:pt x="38" y="56"/>
                  </a:lnTo>
                  <a:lnTo>
                    <a:pt x="26" y="43"/>
                  </a:lnTo>
                  <a:lnTo>
                    <a:pt x="16" y="33"/>
                  </a:lnTo>
                  <a:lnTo>
                    <a:pt x="12" y="27"/>
                  </a:lnTo>
                  <a:lnTo>
                    <a:pt x="11" y="21"/>
                  </a:lnTo>
                  <a:lnTo>
                    <a:pt x="14" y="14"/>
                  </a:lnTo>
                  <a:lnTo>
                    <a:pt x="25" y="18"/>
                  </a:lnTo>
                  <a:lnTo>
                    <a:pt x="46" y="29"/>
                  </a:lnTo>
                  <a:lnTo>
                    <a:pt x="37" y="15"/>
                  </a:lnTo>
                  <a:lnTo>
                    <a:pt x="35" y="13"/>
                  </a:lnTo>
                  <a:lnTo>
                    <a:pt x="24" y="4"/>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0" name="Freeform 2587"/>
            <p:cNvSpPr>
              <a:spLocks/>
            </p:cNvSpPr>
            <p:nvPr/>
          </p:nvSpPr>
          <p:spPr bwMode="auto">
            <a:xfrm>
              <a:off x="2657" y="1734"/>
              <a:ext cx="1" cy="1"/>
            </a:xfrm>
            <a:custGeom>
              <a:avLst/>
              <a:gdLst>
                <a:gd name="T0" fmla="*/ 0 w 22"/>
                <a:gd name="T1" fmla="*/ 0 h 21"/>
                <a:gd name="T2" fmla="*/ 0 w 22"/>
                <a:gd name="T3" fmla="*/ 0 h 21"/>
                <a:gd name="T4" fmla="*/ 0 w 22"/>
                <a:gd name="T5" fmla="*/ 0 h 21"/>
                <a:gd name="T6" fmla="*/ 0 w 22"/>
                <a:gd name="T7" fmla="*/ 0 h 21"/>
                <a:gd name="T8" fmla="*/ 0 w 22"/>
                <a:gd name="T9" fmla="*/ 0 h 21"/>
                <a:gd name="T10" fmla="*/ 0 w 22"/>
                <a:gd name="T11" fmla="*/ 0 h 21"/>
                <a:gd name="T12" fmla="*/ 0 w 22"/>
                <a:gd name="T13" fmla="*/ 0 h 21"/>
                <a:gd name="T14" fmla="*/ 0 60000 65536"/>
                <a:gd name="T15" fmla="*/ 0 60000 65536"/>
                <a:gd name="T16" fmla="*/ 0 60000 65536"/>
                <a:gd name="T17" fmla="*/ 0 60000 65536"/>
                <a:gd name="T18" fmla="*/ 0 60000 65536"/>
                <a:gd name="T19" fmla="*/ 0 60000 65536"/>
                <a:gd name="T20" fmla="*/ 0 60000 65536"/>
                <a:gd name="T21" fmla="*/ 0 w 22"/>
                <a:gd name="T22" fmla="*/ 0 h 21"/>
                <a:gd name="T23" fmla="*/ 22 w 22"/>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 h="21">
                  <a:moveTo>
                    <a:pt x="20" y="8"/>
                  </a:moveTo>
                  <a:lnTo>
                    <a:pt x="15" y="5"/>
                  </a:lnTo>
                  <a:lnTo>
                    <a:pt x="0" y="0"/>
                  </a:lnTo>
                  <a:lnTo>
                    <a:pt x="4" y="10"/>
                  </a:lnTo>
                  <a:lnTo>
                    <a:pt x="14" y="18"/>
                  </a:lnTo>
                  <a:lnTo>
                    <a:pt x="22" y="21"/>
                  </a:lnTo>
                  <a:lnTo>
                    <a:pt x="20" y="8"/>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1" name="Freeform 2588"/>
            <p:cNvSpPr>
              <a:spLocks/>
            </p:cNvSpPr>
            <p:nvPr/>
          </p:nvSpPr>
          <p:spPr bwMode="auto">
            <a:xfrm>
              <a:off x="2657" y="1728"/>
              <a:ext cx="1" cy="6"/>
            </a:xfrm>
            <a:custGeom>
              <a:avLst/>
              <a:gdLst>
                <a:gd name="T0" fmla="*/ 0 w 30"/>
                <a:gd name="T1" fmla="*/ 0 h 114"/>
                <a:gd name="T2" fmla="*/ 0 w 30"/>
                <a:gd name="T3" fmla="*/ 0 h 114"/>
                <a:gd name="T4" fmla="*/ 0 w 30"/>
                <a:gd name="T5" fmla="*/ 0 h 114"/>
                <a:gd name="T6" fmla="*/ 0 w 30"/>
                <a:gd name="T7" fmla="*/ 0 h 114"/>
                <a:gd name="T8" fmla="*/ 0 w 30"/>
                <a:gd name="T9" fmla="*/ 0 h 114"/>
                <a:gd name="T10" fmla="*/ 0 w 30"/>
                <a:gd name="T11" fmla="*/ 0 h 114"/>
                <a:gd name="T12" fmla="*/ 0 w 30"/>
                <a:gd name="T13" fmla="*/ 0 h 114"/>
                <a:gd name="T14" fmla="*/ 0 w 30"/>
                <a:gd name="T15" fmla="*/ 0 h 114"/>
                <a:gd name="T16" fmla="*/ 0 w 30"/>
                <a:gd name="T17" fmla="*/ 0 h 114"/>
                <a:gd name="T18" fmla="*/ 0 w 30"/>
                <a:gd name="T19" fmla="*/ 0 h 114"/>
                <a:gd name="T20" fmla="*/ 0 w 30"/>
                <a:gd name="T21" fmla="*/ 0 h 114"/>
                <a:gd name="T22" fmla="*/ 0 w 30"/>
                <a:gd name="T23" fmla="*/ 0 h 114"/>
                <a:gd name="T24" fmla="*/ 0 w 30"/>
                <a:gd name="T25" fmla="*/ 0 h 114"/>
                <a:gd name="T26" fmla="*/ 0 w 30"/>
                <a:gd name="T27" fmla="*/ 0 h 114"/>
                <a:gd name="T28" fmla="*/ 0 w 30"/>
                <a:gd name="T29" fmla="*/ 0 h 114"/>
                <a:gd name="T30" fmla="*/ 0 w 30"/>
                <a:gd name="T31" fmla="*/ 0 h 114"/>
                <a:gd name="T32" fmla="*/ 0 w 30"/>
                <a:gd name="T33" fmla="*/ 0 h 114"/>
                <a:gd name="T34" fmla="*/ 0 w 30"/>
                <a:gd name="T35" fmla="*/ 0 h 1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114"/>
                <a:gd name="T56" fmla="*/ 30 w 30"/>
                <a:gd name="T57" fmla="*/ 114 h 1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114">
                  <a:moveTo>
                    <a:pt x="19" y="0"/>
                  </a:moveTo>
                  <a:lnTo>
                    <a:pt x="8" y="3"/>
                  </a:lnTo>
                  <a:lnTo>
                    <a:pt x="8" y="25"/>
                  </a:lnTo>
                  <a:lnTo>
                    <a:pt x="0" y="21"/>
                  </a:lnTo>
                  <a:lnTo>
                    <a:pt x="0" y="33"/>
                  </a:lnTo>
                  <a:lnTo>
                    <a:pt x="8" y="38"/>
                  </a:lnTo>
                  <a:lnTo>
                    <a:pt x="8" y="90"/>
                  </a:lnTo>
                  <a:lnTo>
                    <a:pt x="8" y="97"/>
                  </a:lnTo>
                  <a:lnTo>
                    <a:pt x="10" y="109"/>
                  </a:lnTo>
                  <a:lnTo>
                    <a:pt x="25" y="114"/>
                  </a:lnTo>
                  <a:lnTo>
                    <a:pt x="22" y="110"/>
                  </a:lnTo>
                  <a:lnTo>
                    <a:pt x="20" y="106"/>
                  </a:lnTo>
                  <a:lnTo>
                    <a:pt x="19" y="98"/>
                  </a:lnTo>
                  <a:lnTo>
                    <a:pt x="19" y="44"/>
                  </a:lnTo>
                  <a:lnTo>
                    <a:pt x="30" y="51"/>
                  </a:lnTo>
                  <a:lnTo>
                    <a:pt x="30" y="39"/>
                  </a:lnTo>
                  <a:lnTo>
                    <a:pt x="19" y="33"/>
                  </a:lnTo>
                  <a:lnTo>
                    <a:pt x="19"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2" name="Freeform 2589"/>
            <p:cNvSpPr>
              <a:spLocks/>
            </p:cNvSpPr>
            <p:nvPr/>
          </p:nvSpPr>
          <p:spPr bwMode="auto">
            <a:xfrm>
              <a:off x="2659" y="1735"/>
              <a:ext cx="2" cy="1"/>
            </a:xfrm>
            <a:custGeom>
              <a:avLst/>
              <a:gdLst>
                <a:gd name="T0" fmla="*/ 0 w 40"/>
                <a:gd name="T1" fmla="*/ 0 h 22"/>
                <a:gd name="T2" fmla="*/ 0 w 40"/>
                <a:gd name="T3" fmla="*/ 0 h 22"/>
                <a:gd name="T4" fmla="*/ 0 w 40"/>
                <a:gd name="T5" fmla="*/ 0 h 22"/>
                <a:gd name="T6" fmla="*/ 0 w 40"/>
                <a:gd name="T7" fmla="*/ 0 h 22"/>
                <a:gd name="T8" fmla="*/ 0 w 40"/>
                <a:gd name="T9" fmla="*/ 0 h 22"/>
                <a:gd name="T10" fmla="*/ 0 w 40"/>
                <a:gd name="T11" fmla="*/ 0 h 22"/>
                <a:gd name="T12" fmla="*/ 0 w 40"/>
                <a:gd name="T13" fmla="*/ 0 h 22"/>
                <a:gd name="T14" fmla="*/ 0 w 40"/>
                <a:gd name="T15" fmla="*/ 0 h 22"/>
                <a:gd name="T16" fmla="*/ 0 w 40"/>
                <a:gd name="T17" fmla="*/ 0 h 22"/>
                <a:gd name="T18" fmla="*/ 0 w 40"/>
                <a:gd name="T19" fmla="*/ 0 h 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
                <a:gd name="T31" fmla="*/ 0 h 22"/>
                <a:gd name="T32" fmla="*/ 40 w 40"/>
                <a:gd name="T33" fmla="*/ 22 h 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 h="22">
                  <a:moveTo>
                    <a:pt x="29" y="10"/>
                  </a:moveTo>
                  <a:lnTo>
                    <a:pt x="19" y="7"/>
                  </a:lnTo>
                  <a:lnTo>
                    <a:pt x="0" y="0"/>
                  </a:lnTo>
                  <a:lnTo>
                    <a:pt x="6" y="9"/>
                  </a:lnTo>
                  <a:lnTo>
                    <a:pt x="17" y="17"/>
                  </a:lnTo>
                  <a:lnTo>
                    <a:pt x="19" y="19"/>
                  </a:lnTo>
                  <a:lnTo>
                    <a:pt x="29" y="22"/>
                  </a:lnTo>
                  <a:lnTo>
                    <a:pt x="32" y="22"/>
                  </a:lnTo>
                  <a:lnTo>
                    <a:pt x="40" y="19"/>
                  </a:lnTo>
                  <a:lnTo>
                    <a:pt x="29" y="1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3" name="Freeform 2590"/>
            <p:cNvSpPr>
              <a:spLocks/>
            </p:cNvSpPr>
            <p:nvPr/>
          </p:nvSpPr>
          <p:spPr bwMode="auto">
            <a:xfrm>
              <a:off x="2659" y="1733"/>
              <a:ext cx="2" cy="3"/>
            </a:xfrm>
            <a:custGeom>
              <a:avLst/>
              <a:gdLst>
                <a:gd name="T0" fmla="*/ 0 w 46"/>
                <a:gd name="T1" fmla="*/ 0 h 46"/>
                <a:gd name="T2" fmla="*/ 0 w 46"/>
                <a:gd name="T3" fmla="*/ 0 h 46"/>
                <a:gd name="T4" fmla="*/ 0 w 46"/>
                <a:gd name="T5" fmla="*/ 0 h 46"/>
                <a:gd name="T6" fmla="*/ 0 w 46"/>
                <a:gd name="T7" fmla="*/ 0 h 46"/>
                <a:gd name="T8" fmla="*/ 0 w 46"/>
                <a:gd name="T9" fmla="*/ 0 h 46"/>
                <a:gd name="T10" fmla="*/ 0 w 46"/>
                <a:gd name="T11" fmla="*/ 0 h 46"/>
                <a:gd name="T12" fmla="*/ 0 w 46"/>
                <a:gd name="T13" fmla="*/ 0 h 46"/>
                <a:gd name="T14" fmla="*/ 0 w 46"/>
                <a:gd name="T15" fmla="*/ 0 h 46"/>
                <a:gd name="T16" fmla="*/ 0 w 46"/>
                <a:gd name="T17" fmla="*/ 0 h 46"/>
                <a:gd name="T18" fmla="*/ 0 w 46"/>
                <a:gd name="T19" fmla="*/ 0 h 46"/>
                <a:gd name="T20" fmla="*/ 0 w 46"/>
                <a:gd name="T21" fmla="*/ 0 h 46"/>
                <a:gd name="T22" fmla="*/ 0 w 46"/>
                <a:gd name="T23" fmla="*/ 0 h 46"/>
                <a:gd name="T24" fmla="*/ 0 w 46"/>
                <a:gd name="T25" fmla="*/ 0 h 46"/>
                <a:gd name="T26" fmla="*/ 0 w 46"/>
                <a:gd name="T27" fmla="*/ 0 h 46"/>
                <a:gd name="T28" fmla="*/ 0 w 46"/>
                <a:gd name="T29" fmla="*/ 0 h 46"/>
                <a:gd name="T30" fmla="*/ 0 w 46"/>
                <a:gd name="T31" fmla="*/ 0 h 46"/>
                <a:gd name="T32" fmla="*/ 0 w 46"/>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6"/>
                <a:gd name="T53" fmla="*/ 46 w 46"/>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6">
                  <a:moveTo>
                    <a:pt x="16" y="0"/>
                  </a:moveTo>
                  <a:lnTo>
                    <a:pt x="8" y="0"/>
                  </a:lnTo>
                  <a:lnTo>
                    <a:pt x="3" y="5"/>
                  </a:lnTo>
                  <a:lnTo>
                    <a:pt x="0" y="16"/>
                  </a:lnTo>
                  <a:lnTo>
                    <a:pt x="1" y="25"/>
                  </a:lnTo>
                  <a:lnTo>
                    <a:pt x="6" y="39"/>
                  </a:lnTo>
                  <a:lnTo>
                    <a:pt x="25" y="46"/>
                  </a:lnTo>
                  <a:lnTo>
                    <a:pt x="24" y="45"/>
                  </a:lnTo>
                  <a:lnTo>
                    <a:pt x="15" y="35"/>
                  </a:lnTo>
                  <a:lnTo>
                    <a:pt x="12" y="23"/>
                  </a:lnTo>
                  <a:lnTo>
                    <a:pt x="14" y="16"/>
                  </a:lnTo>
                  <a:lnTo>
                    <a:pt x="18" y="14"/>
                  </a:lnTo>
                  <a:lnTo>
                    <a:pt x="28" y="18"/>
                  </a:lnTo>
                  <a:lnTo>
                    <a:pt x="38" y="21"/>
                  </a:lnTo>
                  <a:lnTo>
                    <a:pt x="46" y="22"/>
                  </a:lnTo>
                  <a:lnTo>
                    <a:pt x="16"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4" name="Freeform 2591"/>
            <p:cNvSpPr>
              <a:spLocks/>
            </p:cNvSpPr>
            <p:nvPr/>
          </p:nvSpPr>
          <p:spPr bwMode="auto">
            <a:xfrm>
              <a:off x="2659" y="1730"/>
              <a:ext cx="1" cy="3"/>
            </a:xfrm>
            <a:custGeom>
              <a:avLst/>
              <a:gdLst>
                <a:gd name="T0" fmla="*/ 0 w 28"/>
                <a:gd name="T1" fmla="*/ 0 h 21"/>
                <a:gd name="T2" fmla="*/ 0 w 28"/>
                <a:gd name="T3" fmla="*/ 0 h 21"/>
                <a:gd name="T4" fmla="*/ 0 w 28"/>
                <a:gd name="T5" fmla="*/ 0 h 21"/>
                <a:gd name="T6" fmla="*/ 0 w 28"/>
                <a:gd name="T7" fmla="*/ 0 h 21"/>
                <a:gd name="T8" fmla="*/ 0 w 28"/>
                <a:gd name="T9" fmla="*/ 0 h 21"/>
                <a:gd name="T10" fmla="*/ 0 w 28"/>
                <a:gd name="T11" fmla="*/ 0 h 21"/>
                <a:gd name="T12" fmla="*/ 0 w 28"/>
                <a:gd name="T13" fmla="*/ 0 h 21"/>
                <a:gd name="T14" fmla="*/ 0 w 28"/>
                <a:gd name="T15" fmla="*/ 0 h 21"/>
                <a:gd name="T16" fmla="*/ 0 w 28"/>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21"/>
                <a:gd name="T29" fmla="*/ 28 w 28"/>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21">
                  <a:moveTo>
                    <a:pt x="5" y="0"/>
                  </a:moveTo>
                  <a:lnTo>
                    <a:pt x="4" y="2"/>
                  </a:lnTo>
                  <a:lnTo>
                    <a:pt x="0" y="13"/>
                  </a:lnTo>
                  <a:lnTo>
                    <a:pt x="11" y="21"/>
                  </a:lnTo>
                  <a:lnTo>
                    <a:pt x="12" y="19"/>
                  </a:lnTo>
                  <a:lnTo>
                    <a:pt x="16" y="10"/>
                  </a:lnTo>
                  <a:lnTo>
                    <a:pt x="18" y="10"/>
                  </a:lnTo>
                  <a:lnTo>
                    <a:pt x="28" y="14"/>
                  </a:lnTo>
                  <a:lnTo>
                    <a:pt x="5"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5" name="Freeform 2592"/>
            <p:cNvSpPr>
              <a:spLocks/>
            </p:cNvSpPr>
            <p:nvPr/>
          </p:nvSpPr>
          <p:spPr bwMode="auto">
            <a:xfrm>
              <a:off x="2659" y="1730"/>
              <a:ext cx="3" cy="7"/>
            </a:xfrm>
            <a:custGeom>
              <a:avLst/>
              <a:gdLst>
                <a:gd name="T0" fmla="*/ 0 w 53"/>
                <a:gd name="T1" fmla="*/ 0 h 115"/>
                <a:gd name="T2" fmla="*/ 0 w 53"/>
                <a:gd name="T3" fmla="*/ 0 h 115"/>
                <a:gd name="T4" fmla="*/ 0 w 53"/>
                <a:gd name="T5" fmla="*/ 0 h 115"/>
                <a:gd name="T6" fmla="*/ 0 w 53"/>
                <a:gd name="T7" fmla="*/ 0 h 115"/>
                <a:gd name="T8" fmla="*/ 0 w 53"/>
                <a:gd name="T9" fmla="*/ 0 h 115"/>
                <a:gd name="T10" fmla="*/ 0 w 53"/>
                <a:gd name="T11" fmla="*/ 0 h 115"/>
                <a:gd name="T12" fmla="*/ 0 w 53"/>
                <a:gd name="T13" fmla="*/ 0 h 115"/>
                <a:gd name="T14" fmla="*/ 0 w 53"/>
                <a:gd name="T15" fmla="*/ 0 h 115"/>
                <a:gd name="T16" fmla="*/ 0 w 53"/>
                <a:gd name="T17" fmla="*/ 0 h 115"/>
                <a:gd name="T18" fmla="*/ 0 w 53"/>
                <a:gd name="T19" fmla="*/ 0 h 115"/>
                <a:gd name="T20" fmla="*/ 0 w 53"/>
                <a:gd name="T21" fmla="*/ 0 h 115"/>
                <a:gd name="T22" fmla="*/ 0 w 53"/>
                <a:gd name="T23" fmla="*/ 0 h 115"/>
                <a:gd name="T24" fmla="*/ 0 w 53"/>
                <a:gd name="T25" fmla="*/ 0 h 115"/>
                <a:gd name="T26" fmla="*/ 0 w 53"/>
                <a:gd name="T27" fmla="*/ 0 h 115"/>
                <a:gd name="T28" fmla="*/ 0 w 53"/>
                <a:gd name="T29" fmla="*/ 0 h 115"/>
                <a:gd name="T30" fmla="*/ 0 w 53"/>
                <a:gd name="T31" fmla="*/ 0 h 115"/>
                <a:gd name="T32" fmla="*/ 0 w 53"/>
                <a:gd name="T33" fmla="*/ 0 h 115"/>
                <a:gd name="T34" fmla="*/ 0 w 53"/>
                <a:gd name="T35" fmla="*/ 0 h 115"/>
                <a:gd name="T36" fmla="*/ 0 w 53"/>
                <a:gd name="T37" fmla="*/ 0 h 115"/>
                <a:gd name="T38" fmla="*/ 0 w 53"/>
                <a:gd name="T39" fmla="*/ 0 h 115"/>
                <a:gd name="T40" fmla="*/ 0 w 53"/>
                <a:gd name="T41" fmla="*/ 0 h 115"/>
                <a:gd name="T42" fmla="*/ 0 w 53"/>
                <a:gd name="T43" fmla="*/ 0 h 115"/>
                <a:gd name="T44" fmla="*/ 0 w 53"/>
                <a:gd name="T45" fmla="*/ 0 h 115"/>
                <a:gd name="T46" fmla="*/ 0 w 53"/>
                <a:gd name="T47" fmla="*/ 0 h 115"/>
                <a:gd name="T48" fmla="*/ 0 w 53"/>
                <a:gd name="T49" fmla="*/ 0 h 115"/>
                <a:gd name="T50" fmla="*/ 0 w 53"/>
                <a:gd name="T51" fmla="*/ 0 h 115"/>
                <a:gd name="T52" fmla="*/ 0 w 53"/>
                <a:gd name="T53" fmla="*/ 0 h 115"/>
                <a:gd name="T54" fmla="*/ 0 w 53"/>
                <a:gd name="T55" fmla="*/ 0 h 115"/>
                <a:gd name="T56" fmla="*/ 0 w 53"/>
                <a:gd name="T57" fmla="*/ 0 h 115"/>
                <a:gd name="T58" fmla="*/ 0 w 53"/>
                <a:gd name="T59" fmla="*/ 0 h 115"/>
                <a:gd name="T60" fmla="*/ 0 w 53"/>
                <a:gd name="T61" fmla="*/ 0 h 115"/>
                <a:gd name="T62" fmla="*/ 0 w 53"/>
                <a:gd name="T63" fmla="*/ 0 h 115"/>
                <a:gd name="T64" fmla="*/ 0 w 53"/>
                <a:gd name="T65" fmla="*/ 0 h 115"/>
                <a:gd name="T66" fmla="*/ 0 w 53"/>
                <a:gd name="T67" fmla="*/ 0 h 115"/>
                <a:gd name="T68" fmla="*/ 0 w 53"/>
                <a:gd name="T69" fmla="*/ 0 h 115"/>
                <a:gd name="T70" fmla="*/ 0 w 53"/>
                <a:gd name="T71" fmla="*/ 0 h 1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
                <a:gd name="T109" fmla="*/ 0 h 115"/>
                <a:gd name="T110" fmla="*/ 53 w 53"/>
                <a:gd name="T111" fmla="*/ 115 h 11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 h="115">
                  <a:moveTo>
                    <a:pt x="25" y="5"/>
                  </a:moveTo>
                  <a:lnTo>
                    <a:pt x="19" y="2"/>
                  </a:lnTo>
                  <a:lnTo>
                    <a:pt x="10" y="0"/>
                  </a:lnTo>
                  <a:lnTo>
                    <a:pt x="8" y="0"/>
                  </a:lnTo>
                  <a:lnTo>
                    <a:pt x="0" y="3"/>
                  </a:lnTo>
                  <a:lnTo>
                    <a:pt x="23" y="17"/>
                  </a:lnTo>
                  <a:lnTo>
                    <a:pt x="27" y="20"/>
                  </a:lnTo>
                  <a:lnTo>
                    <a:pt x="35" y="30"/>
                  </a:lnTo>
                  <a:lnTo>
                    <a:pt x="36" y="30"/>
                  </a:lnTo>
                  <a:lnTo>
                    <a:pt x="39" y="45"/>
                  </a:lnTo>
                  <a:lnTo>
                    <a:pt x="39" y="49"/>
                  </a:lnTo>
                  <a:lnTo>
                    <a:pt x="38" y="49"/>
                  </a:lnTo>
                  <a:lnTo>
                    <a:pt x="30" y="47"/>
                  </a:lnTo>
                  <a:lnTo>
                    <a:pt x="19" y="43"/>
                  </a:lnTo>
                  <a:lnTo>
                    <a:pt x="19" y="42"/>
                  </a:lnTo>
                  <a:lnTo>
                    <a:pt x="9" y="39"/>
                  </a:lnTo>
                  <a:lnTo>
                    <a:pt x="39" y="61"/>
                  </a:lnTo>
                  <a:lnTo>
                    <a:pt x="39" y="67"/>
                  </a:lnTo>
                  <a:lnTo>
                    <a:pt x="39" y="69"/>
                  </a:lnTo>
                  <a:lnTo>
                    <a:pt x="37" y="81"/>
                  </a:lnTo>
                  <a:lnTo>
                    <a:pt x="36" y="82"/>
                  </a:lnTo>
                  <a:lnTo>
                    <a:pt x="29" y="87"/>
                  </a:lnTo>
                  <a:lnTo>
                    <a:pt x="28" y="88"/>
                  </a:lnTo>
                  <a:lnTo>
                    <a:pt x="39" y="97"/>
                  </a:lnTo>
                  <a:lnTo>
                    <a:pt x="42" y="109"/>
                  </a:lnTo>
                  <a:lnTo>
                    <a:pt x="53" y="115"/>
                  </a:lnTo>
                  <a:lnTo>
                    <a:pt x="50" y="103"/>
                  </a:lnTo>
                  <a:lnTo>
                    <a:pt x="50" y="93"/>
                  </a:lnTo>
                  <a:lnTo>
                    <a:pt x="50" y="75"/>
                  </a:lnTo>
                  <a:lnTo>
                    <a:pt x="50" y="54"/>
                  </a:lnTo>
                  <a:lnTo>
                    <a:pt x="49" y="41"/>
                  </a:lnTo>
                  <a:lnTo>
                    <a:pt x="46" y="27"/>
                  </a:lnTo>
                  <a:lnTo>
                    <a:pt x="38" y="17"/>
                  </a:lnTo>
                  <a:lnTo>
                    <a:pt x="35" y="12"/>
                  </a:lnTo>
                  <a:lnTo>
                    <a:pt x="25" y="5"/>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6" name="Freeform 2593"/>
            <p:cNvSpPr>
              <a:spLocks/>
            </p:cNvSpPr>
            <p:nvPr/>
          </p:nvSpPr>
          <p:spPr bwMode="auto">
            <a:xfrm>
              <a:off x="2663" y="1737"/>
              <a:ext cx="1" cy="1"/>
            </a:xfrm>
            <a:custGeom>
              <a:avLst/>
              <a:gdLst>
                <a:gd name="T0" fmla="*/ 0 w 22"/>
                <a:gd name="T1" fmla="*/ 0 h 22"/>
                <a:gd name="T2" fmla="*/ 0 w 22"/>
                <a:gd name="T3" fmla="*/ 0 h 22"/>
                <a:gd name="T4" fmla="*/ 0 w 22"/>
                <a:gd name="T5" fmla="*/ 0 h 22"/>
                <a:gd name="T6" fmla="*/ 0 w 22"/>
                <a:gd name="T7" fmla="*/ 0 h 22"/>
                <a:gd name="T8" fmla="*/ 0 w 22"/>
                <a:gd name="T9" fmla="*/ 0 h 22"/>
                <a:gd name="T10" fmla="*/ 0 w 22"/>
                <a:gd name="T11" fmla="*/ 0 h 22"/>
                <a:gd name="T12" fmla="*/ 0 w 22"/>
                <a:gd name="T13" fmla="*/ 0 h 22"/>
                <a:gd name="T14" fmla="*/ 0 60000 65536"/>
                <a:gd name="T15" fmla="*/ 0 60000 65536"/>
                <a:gd name="T16" fmla="*/ 0 60000 65536"/>
                <a:gd name="T17" fmla="*/ 0 60000 65536"/>
                <a:gd name="T18" fmla="*/ 0 60000 65536"/>
                <a:gd name="T19" fmla="*/ 0 60000 65536"/>
                <a:gd name="T20" fmla="*/ 0 60000 65536"/>
                <a:gd name="T21" fmla="*/ 0 w 22"/>
                <a:gd name="T22" fmla="*/ 0 h 22"/>
                <a:gd name="T23" fmla="*/ 22 w 22"/>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 h="22">
                  <a:moveTo>
                    <a:pt x="21" y="7"/>
                  </a:moveTo>
                  <a:lnTo>
                    <a:pt x="16" y="5"/>
                  </a:lnTo>
                  <a:lnTo>
                    <a:pt x="0" y="0"/>
                  </a:lnTo>
                  <a:lnTo>
                    <a:pt x="5" y="9"/>
                  </a:lnTo>
                  <a:lnTo>
                    <a:pt x="14" y="17"/>
                  </a:lnTo>
                  <a:lnTo>
                    <a:pt x="22" y="22"/>
                  </a:lnTo>
                  <a:lnTo>
                    <a:pt x="21" y="7"/>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sp>
          <p:nvSpPr>
            <p:cNvPr id="17457" name="Freeform 2594"/>
            <p:cNvSpPr>
              <a:spLocks/>
            </p:cNvSpPr>
            <p:nvPr/>
          </p:nvSpPr>
          <p:spPr bwMode="auto">
            <a:xfrm>
              <a:off x="2662" y="1732"/>
              <a:ext cx="2" cy="5"/>
            </a:xfrm>
            <a:custGeom>
              <a:avLst/>
              <a:gdLst>
                <a:gd name="T0" fmla="*/ 0 w 30"/>
                <a:gd name="T1" fmla="*/ 0 h 114"/>
                <a:gd name="T2" fmla="*/ 0 w 30"/>
                <a:gd name="T3" fmla="*/ 0 h 114"/>
                <a:gd name="T4" fmla="*/ 0 w 30"/>
                <a:gd name="T5" fmla="*/ 0 h 114"/>
                <a:gd name="T6" fmla="*/ 0 w 30"/>
                <a:gd name="T7" fmla="*/ 0 h 114"/>
                <a:gd name="T8" fmla="*/ 0 w 30"/>
                <a:gd name="T9" fmla="*/ 0 h 114"/>
                <a:gd name="T10" fmla="*/ 0 w 30"/>
                <a:gd name="T11" fmla="*/ 0 h 114"/>
                <a:gd name="T12" fmla="*/ 0 w 30"/>
                <a:gd name="T13" fmla="*/ 0 h 114"/>
                <a:gd name="T14" fmla="*/ 0 w 30"/>
                <a:gd name="T15" fmla="*/ 0 h 114"/>
                <a:gd name="T16" fmla="*/ 0 w 30"/>
                <a:gd name="T17" fmla="*/ 0 h 114"/>
                <a:gd name="T18" fmla="*/ 0 w 30"/>
                <a:gd name="T19" fmla="*/ 0 h 114"/>
                <a:gd name="T20" fmla="*/ 0 w 30"/>
                <a:gd name="T21" fmla="*/ 0 h 114"/>
                <a:gd name="T22" fmla="*/ 0 w 30"/>
                <a:gd name="T23" fmla="*/ 0 h 114"/>
                <a:gd name="T24" fmla="*/ 0 w 30"/>
                <a:gd name="T25" fmla="*/ 0 h 114"/>
                <a:gd name="T26" fmla="*/ 0 w 30"/>
                <a:gd name="T27" fmla="*/ 0 h 114"/>
                <a:gd name="T28" fmla="*/ 0 w 30"/>
                <a:gd name="T29" fmla="*/ 0 h 114"/>
                <a:gd name="T30" fmla="*/ 0 w 30"/>
                <a:gd name="T31" fmla="*/ 0 h 114"/>
                <a:gd name="T32" fmla="*/ 0 w 30"/>
                <a:gd name="T33" fmla="*/ 0 h 114"/>
                <a:gd name="T34" fmla="*/ 0 w 30"/>
                <a:gd name="T35" fmla="*/ 0 h 1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114"/>
                <a:gd name="T56" fmla="*/ 30 w 30"/>
                <a:gd name="T57" fmla="*/ 114 h 1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114">
                  <a:moveTo>
                    <a:pt x="19" y="0"/>
                  </a:moveTo>
                  <a:lnTo>
                    <a:pt x="8" y="2"/>
                  </a:lnTo>
                  <a:lnTo>
                    <a:pt x="8" y="25"/>
                  </a:lnTo>
                  <a:lnTo>
                    <a:pt x="0" y="20"/>
                  </a:lnTo>
                  <a:lnTo>
                    <a:pt x="0" y="32"/>
                  </a:lnTo>
                  <a:lnTo>
                    <a:pt x="8" y="37"/>
                  </a:lnTo>
                  <a:lnTo>
                    <a:pt x="8" y="90"/>
                  </a:lnTo>
                  <a:lnTo>
                    <a:pt x="8" y="96"/>
                  </a:lnTo>
                  <a:lnTo>
                    <a:pt x="9" y="109"/>
                  </a:lnTo>
                  <a:lnTo>
                    <a:pt x="25" y="114"/>
                  </a:lnTo>
                  <a:lnTo>
                    <a:pt x="21" y="111"/>
                  </a:lnTo>
                  <a:lnTo>
                    <a:pt x="19" y="106"/>
                  </a:lnTo>
                  <a:lnTo>
                    <a:pt x="19" y="97"/>
                  </a:lnTo>
                  <a:lnTo>
                    <a:pt x="19" y="43"/>
                  </a:lnTo>
                  <a:lnTo>
                    <a:pt x="30" y="51"/>
                  </a:lnTo>
                  <a:lnTo>
                    <a:pt x="30" y="38"/>
                  </a:lnTo>
                  <a:lnTo>
                    <a:pt x="19" y="32"/>
                  </a:lnTo>
                  <a:lnTo>
                    <a:pt x="19" y="0"/>
                  </a:lnTo>
                  <a:close/>
                </a:path>
              </a:pathLst>
            </a:custGeom>
            <a:blipFill dpi="0" rotWithShape="0">
              <a:blip r:embed="rId4" cstate="print"/>
              <a:srcRect/>
              <a:tile tx="0" ty="0" sx="100000" sy="100000" flip="none" algn="tl"/>
            </a:blipFill>
            <a:ln w="9525">
              <a:noFill/>
              <a:round/>
              <a:headEnd/>
              <a:tailEnd/>
            </a:ln>
          </p:spPr>
          <p:txBody>
            <a:bodyPr/>
            <a:lstStyle/>
            <a:p>
              <a:endParaRPr lang="ru-RU"/>
            </a:p>
          </p:txBody>
        </p:sp>
      </p:grpSp>
      <p:sp>
        <p:nvSpPr>
          <p:cNvPr id="17416" name="Rectangle 3079"/>
          <p:cNvSpPr>
            <a:spLocks noChangeArrowheads="1"/>
          </p:cNvSpPr>
          <p:nvPr/>
        </p:nvSpPr>
        <p:spPr bwMode="auto">
          <a:xfrm>
            <a:off x="0" y="3533775"/>
            <a:ext cx="6858000" cy="0"/>
          </a:xfrm>
          <a:prstGeom prst="rect">
            <a:avLst/>
          </a:prstGeom>
          <a:noFill/>
          <a:ln w="0" algn="ctr">
            <a:noFill/>
            <a:miter lim="800000"/>
            <a:headEnd/>
            <a:tailEnd/>
          </a:ln>
        </p:spPr>
        <p:txBody>
          <a:bodyPr wrap="none" anchor="ctr">
            <a:spAutoFit/>
          </a:bodyPr>
          <a:lstStyle/>
          <a:p>
            <a:pPr algn="ctr" eaLnBrk="1" hangingPunct="1"/>
            <a:endParaRPr lang="tr-TR" altLang="tr-TR"/>
          </a:p>
        </p:txBody>
      </p:sp>
      <p:grpSp>
        <p:nvGrpSpPr>
          <p:cNvPr id="17417" name="Group 3105"/>
          <p:cNvGrpSpPr>
            <a:grpSpLocks/>
          </p:cNvGrpSpPr>
          <p:nvPr/>
        </p:nvGrpSpPr>
        <p:grpSpPr bwMode="auto">
          <a:xfrm>
            <a:off x="188913" y="1144588"/>
            <a:ext cx="6335712" cy="1266825"/>
            <a:chOff x="255" y="4105"/>
            <a:chExt cx="3991" cy="798"/>
          </a:xfrm>
        </p:grpSpPr>
        <p:pic>
          <p:nvPicPr>
            <p:cNvPr id="17428" name="Picture 3092" descr="印 卸 "/>
            <p:cNvPicPr>
              <a:picLocks noChangeAspect="1" noChangeArrowheads="1"/>
            </p:cNvPicPr>
            <p:nvPr/>
          </p:nvPicPr>
          <p:blipFill>
            <a:blip r:embed="rId5" cstate="print"/>
            <a:srcRect/>
            <a:stretch>
              <a:fillRect/>
            </a:stretch>
          </p:blipFill>
          <p:spPr bwMode="auto">
            <a:xfrm>
              <a:off x="256" y="4168"/>
              <a:ext cx="192" cy="120"/>
            </a:xfrm>
            <a:prstGeom prst="rect">
              <a:avLst/>
            </a:prstGeom>
            <a:noFill/>
            <a:ln w="9525">
              <a:noFill/>
              <a:miter lim="800000"/>
              <a:headEnd/>
              <a:tailEnd/>
            </a:ln>
          </p:spPr>
        </p:pic>
        <p:sp>
          <p:nvSpPr>
            <p:cNvPr id="17429" name="Rectangle 3089"/>
            <p:cNvSpPr>
              <a:spLocks noChangeArrowheads="1"/>
            </p:cNvSpPr>
            <p:nvPr/>
          </p:nvSpPr>
          <p:spPr bwMode="auto">
            <a:xfrm>
              <a:off x="436" y="4105"/>
              <a:ext cx="3810" cy="798"/>
            </a:xfrm>
            <a:prstGeom prst="rect">
              <a:avLst/>
            </a:prstGeom>
            <a:noFill/>
            <a:ln w="9525">
              <a:noFill/>
              <a:miter lim="800000"/>
              <a:headEnd/>
              <a:tailEnd/>
            </a:ln>
          </p:spPr>
          <p:txBody>
            <a:bodyPr>
              <a:spAutoFit/>
            </a:bodyPr>
            <a:lstStyle/>
            <a:p>
              <a:pPr eaLnBrk="1" hangingPunct="1">
                <a:lnSpc>
                  <a:spcPct val="140000"/>
                </a:lnSpc>
              </a:pPr>
              <a:r>
                <a:rPr lang="tr-TR" altLang="tr-TR" sz="1100"/>
                <a:t>Heated unıts</a:t>
              </a:r>
              <a:r>
                <a:rPr lang="en-US" altLang="tr-TR" sz="1100"/>
                <a:t> are be delivered as a standard in wooden cases, reinforced by EPS block, wrapped with stretch film and air bubble protective packing, and wrapped over again with a second layer of stretch film</a:t>
              </a:r>
              <a:endParaRPr lang="tr-TR" altLang="tr-TR" sz="1100"/>
            </a:p>
            <a:p>
              <a:pPr eaLnBrk="1" hangingPunct="1">
                <a:lnSpc>
                  <a:spcPct val="140000"/>
                </a:lnSpc>
              </a:pPr>
              <a:r>
                <a:rPr lang="en-US" altLang="tr-TR" sz="1100"/>
                <a:t>The device may be moved with manpower.</a:t>
              </a:r>
              <a:endParaRPr lang="tr-TR" altLang="tr-TR" sz="1100"/>
            </a:p>
            <a:p>
              <a:pPr eaLnBrk="1" hangingPunct="1">
                <a:lnSpc>
                  <a:spcPct val="140000"/>
                </a:lnSpc>
              </a:pPr>
              <a:r>
                <a:rPr lang="en-US" altLang="tr-TR" sz="1100"/>
                <a:t>Do not hit or drop the device when moving.</a:t>
              </a:r>
            </a:p>
          </p:txBody>
        </p:sp>
        <p:pic>
          <p:nvPicPr>
            <p:cNvPr id="17430" name="Picture 3090" descr="印 卸 "/>
            <p:cNvPicPr>
              <a:picLocks noChangeAspect="1" noChangeArrowheads="1"/>
            </p:cNvPicPr>
            <p:nvPr/>
          </p:nvPicPr>
          <p:blipFill>
            <a:blip r:embed="rId5" cstate="print"/>
            <a:srcRect/>
            <a:stretch>
              <a:fillRect/>
            </a:stretch>
          </p:blipFill>
          <p:spPr bwMode="auto">
            <a:xfrm>
              <a:off x="255" y="4755"/>
              <a:ext cx="192" cy="120"/>
            </a:xfrm>
            <a:prstGeom prst="rect">
              <a:avLst/>
            </a:prstGeom>
            <a:noFill/>
            <a:ln w="9525">
              <a:noFill/>
              <a:miter lim="800000"/>
              <a:headEnd/>
              <a:tailEnd/>
            </a:ln>
          </p:spPr>
        </p:pic>
        <p:pic>
          <p:nvPicPr>
            <p:cNvPr id="17431" name="Picture 3091" descr="印 卸 "/>
            <p:cNvPicPr>
              <a:picLocks noChangeAspect="1" noChangeArrowheads="1"/>
            </p:cNvPicPr>
            <p:nvPr/>
          </p:nvPicPr>
          <p:blipFill>
            <a:blip r:embed="rId5" cstate="print"/>
            <a:srcRect/>
            <a:stretch>
              <a:fillRect/>
            </a:stretch>
          </p:blipFill>
          <p:spPr bwMode="auto">
            <a:xfrm>
              <a:off x="256" y="4599"/>
              <a:ext cx="192" cy="120"/>
            </a:xfrm>
            <a:prstGeom prst="rect">
              <a:avLst/>
            </a:prstGeom>
            <a:noFill/>
            <a:ln w="9525">
              <a:noFill/>
              <a:miter lim="800000"/>
              <a:headEnd/>
              <a:tailEnd/>
            </a:ln>
          </p:spPr>
        </p:pic>
      </p:grpSp>
      <p:grpSp>
        <p:nvGrpSpPr>
          <p:cNvPr id="17418" name="Group 3107"/>
          <p:cNvGrpSpPr>
            <a:grpSpLocks/>
          </p:cNvGrpSpPr>
          <p:nvPr/>
        </p:nvGrpSpPr>
        <p:grpSpPr bwMode="auto">
          <a:xfrm>
            <a:off x="333375" y="4475163"/>
            <a:ext cx="6265863" cy="817562"/>
            <a:chOff x="255" y="2770"/>
            <a:chExt cx="3947" cy="515"/>
          </a:xfrm>
        </p:grpSpPr>
        <p:sp>
          <p:nvSpPr>
            <p:cNvPr id="17426" name="Rectangle 3108"/>
            <p:cNvSpPr>
              <a:spLocks noChangeArrowheads="1"/>
            </p:cNvSpPr>
            <p:nvPr/>
          </p:nvSpPr>
          <p:spPr bwMode="auto">
            <a:xfrm>
              <a:off x="255" y="2770"/>
              <a:ext cx="3947" cy="515"/>
            </a:xfrm>
            <a:prstGeom prst="rect">
              <a:avLst/>
            </a:prstGeom>
            <a:noFill/>
            <a:ln w="38100">
              <a:solidFill>
                <a:schemeClr val="tx1"/>
              </a:solidFill>
              <a:miter lim="800000"/>
              <a:headEnd/>
              <a:tailEnd/>
            </a:ln>
          </p:spPr>
          <p:txBody>
            <a:bodyPr anchor="ctr">
              <a:spAutoFit/>
            </a:bodyPr>
            <a:lstStyle/>
            <a:p>
              <a:pPr eaLnBrk="1" hangingPunct="1"/>
              <a:r>
                <a:rPr lang="tr-TR" altLang="tr-TR" sz="1200"/>
                <a:t>                               </a:t>
              </a:r>
              <a:r>
                <a:rPr lang="en-US" altLang="tr-TR" sz="1100"/>
                <a:t>If this device located near to any wall, separation, kitchen furniture, </a:t>
              </a:r>
              <a:r>
                <a:rPr lang="tr-TR" altLang="tr-TR" sz="1100"/>
                <a:t>		       </a:t>
              </a:r>
              <a:r>
                <a:rPr lang="en-US" altLang="tr-TR" sz="1100"/>
                <a:t>decorative coating etc. the distance in between should be 20</a:t>
              </a:r>
              <a:r>
                <a:rPr lang="tr-TR" altLang="tr-TR" sz="1100"/>
                <a:t> </a:t>
              </a:r>
              <a:r>
                <a:rPr lang="en-US" altLang="tr-TR" sz="1100"/>
                <a:t>cm. and if those </a:t>
              </a:r>
              <a:r>
                <a:rPr lang="tr-TR" altLang="tr-TR" sz="1100"/>
                <a:t>  </a:t>
              </a:r>
            </a:p>
            <a:p>
              <a:pPr eaLnBrk="1" hangingPunct="1"/>
              <a:r>
                <a:rPr lang="tr-TR" altLang="tr-TR" sz="1100"/>
                <a:t>                               </a:t>
              </a:r>
              <a:r>
                <a:rPr lang="en-US" altLang="tr-TR" sz="1100"/>
                <a:t>are coated with fireproof heat insulating </a:t>
              </a:r>
              <a:r>
                <a:rPr lang="tr-TR" altLang="tr-TR" sz="1100"/>
                <a:t>	</a:t>
              </a:r>
              <a:r>
                <a:rPr lang="en-US" altLang="tr-TR" sz="1100"/>
                <a:t>material, the distance should be 5 cm. </a:t>
              </a:r>
              <a:r>
                <a:rPr lang="tr-TR" altLang="tr-TR" sz="1100"/>
                <a:t>  </a:t>
              </a:r>
            </a:p>
            <a:p>
              <a:pPr eaLnBrk="1" hangingPunct="1"/>
              <a:r>
                <a:rPr lang="tr-TR" altLang="tr-TR" sz="1100"/>
                <a:t>                                </a:t>
              </a:r>
              <a:r>
                <a:rPr lang="en-US" altLang="tr-TR" sz="1100"/>
                <a:t>It is strong</a:t>
              </a:r>
              <a:r>
                <a:rPr lang="tr-TR" altLang="tr-TR" sz="1100"/>
                <a:t> </a:t>
              </a:r>
              <a:r>
                <a:rPr lang="en-US" altLang="tr-TR" sz="1100"/>
                <a:t>recommended that fire safety protection instructions are observed.</a:t>
              </a:r>
              <a:endParaRPr lang="tr-TR" altLang="tr-TR" sz="1100"/>
            </a:p>
          </p:txBody>
        </p:sp>
        <p:pic>
          <p:nvPicPr>
            <p:cNvPr id="17427" name="Picture 3109" descr="䗠䗨"/>
            <p:cNvPicPr>
              <a:picLocks noChangeAspect="1" noChangeArrowheads="1"/>
            </p:cNvPicPr>
            <p:nvPr/>
          </p:nvPicPr>
          <p:blipFill>
            <a:blip r:embed="rId3" cstate="print"/>
            <a:srcRect/>
            <a:stretch>
              <a:fillRect/>
            </a:stretch>
          </p:blipFill>
          <p:spPr bwMode="auto">
            <a:xfrm>
              <a:off x="434" y="2807"/>
              <a:ext cx="499" cy="441"/>
            </a:xfrm>
            <a:prstGeom prst="rect">
              <a:avLst/>
            </a:prstGeom>
            <a:noFill/>
            <a:ln w="9525">
              <a:noFill/>
              <a:miter lim="800000"/>
              <a:headEnd/>
              <a:tailEnd/>
            </a:ln>
          </p:spPr>
        </p:pic>
      </p:grpSp>
      <p:grpSp>
        <p:nvGrpSpPr>
          <p:cNvPr id="17419" name="Group 3110"/>
          <p:cNvGrpSpPr>
            <a:grpSpLocks/>
          </p:cNvGrpSpPr>
          <p:nvPr/>
        </p:nvGrpSpPr>
        <p:grpSpPr bwMode="auto">
          <a:xfrm>
            <a:off x="260350" y="5795963"/>
            <a:ext cx="6453188" cy="2279650"/>
            <a:chOff x="164" y="3651"/>
            <a:chExt cx="4065" cy="1436"/>
          </a:xfrm>
        </p:grpSpPr>
        <p:sp>
          <p:nvSpPr>
            <p:cNvPr id="17420" name="Rectangle 3111"/>
            <p:cNvSpPr>
              <a:spLocks noChangeArrowheads="1"/>
            </p:cNvSpPr>
            <p:nvPr/>
          </p:nvSpPr>
          <p:spPr bwMode="auto">
            <a:xfrm>
              <a:off x="164" y="3651"/>
              <a:ext cx="4065" cy="1436"/>
            </a:xfrm>
            <a:prstGeom prst="rect">
              <a:avLst/>
            </a:prstGeom>
            <a:noFill/>
            <a:ln w="9525">
              <a:noFill/>
              <a:miter lim="800000"/>
              <a:headEnd/>
              <a:tailEnd/>
            </a:ln>
          </p:spPr>
          <p:txBody>
            <a:bodyPr anchor="ctr">
              <a:spAutoFit/>
            </a:bodyPr>
            <a:lstStyle/>
            <a:p>
              <a:pPr marL="800100" lvl="1" indent="-342900" eaLnBrk="1" hangingPunct="1">
                <a:tabLst>
                  <a:tab pos="457200" algn="l"/>
                </a:tabLst>
              </a:pPr>
              <a:r>
                <a:rPr lang="en-US" altLang="tr-TR" sz="1100"/>
                <a:t>Remove stretch film on the device before installing the device.</a:t>
              </a:r>
            </a:p>
            <a:p>
              <a:pPr marL="800100" lvl="1" indent="-342900" eaLnBrk="1" hangingPunct="1">
                <a:tabLst>
                  <a:tab pos="457200" algn="l"/>
                </a:tabLst>
              </a:pPr>
              <a:endParaRPr lang="tr-TR" altLang="tr-TR" sz="1100"/>
            </a:p>
            <a:p>
              <a:pPr marL="800100" lvl="1" indent="-342900" eaLnBrk="1" hangingPunct="1">
                <a:tabLst>
                  <a:tab pos="457200" algn="l"/>
                </a:tabLst>
              </a:pPr>
              <a:r>
                <a:rPr lang="en-US" altLang="tr-TR" sz="1100"/>
                <a:t>After the device is moved to the location where it will be operated, rollers should be set to lock position. In this way sliding of the trolley is prevented.</a:t>
              </a:r>
            </a:p>
            <a:p>
              <a:pPr marL="800100" lvl="1" indent="-342900" eaLnBrk="1" hangingPunct="1">
                <a:tabLst>
                  <a:tab pos="457200" algn="l"/>
                </a:tabLst>
              </a:pPr>
              <a:endParaRPr lang="tr-TR" altLang="tr-TR" sz="1100"/>
            </a:p>
            <a:p>
              <a:pPr marL="800100" lvl="1" indent="-342900" eaLnBrk="1" hangingPunct="1">
                <a:tabLst>
                  <a:tab pos="457200" algn="l"/>
                </a:tabLst>
              </a:pPr>
              <a:r>
                <a:rPr lang="en-US" altLang="tr-TR" sz="1100"/>
                <a:t>Power supply connection of the device should be checked by an eligible electrician, and it should be connected to a fuse at a maximum height of 170 cm.</a:t>
              </a:r>
            </a:p>
            <a:p>
              <a:pPr marL="800100" lvl="1" indent="-342900" eaLnBrk="1" hangingPunct="1">
                <a:tabLst>
                  <a:tab pos="457200" algn="l"/>
                </a:tabLst>
              </a:pPr>
              <a:endParaRPr lang="tr-TR" altLang="tr-TR" sz="1100"/>
            </a:p>
            <a:p>
              <a:pPr marL="800100" lvl="1" indent="-342900" eaLnBrk="1" hangingPunct="1">
                <a:tabLst>
                  <a:tab pos="457200" algn="l"/>
                </a:tabLst>
              </a:pPr>
              <a:r>
                <a:rPr lang="en-US" altLang="tr-TR" sz="1100"/>
                <a:t>Power supply connection should be made using a 30 mA current leakage fuse as a protection against current leakage danger. </a:t>
              </a:r>
            </a:p>
            <a:p>
              <a:pPr marL="800100" lvl="1" indent="-342900" eaLnBrk="1" hangingPunct="1">
                <a:tabLst>
                  <a:tab pos="457200" algn="l"/>
                </a:tabLst>
              </a:pPr>
              <a:endParaRPr lang="tr-TR" altLang="tr-TR" sz="1100"/>
            </a:p>
            <a:p>
              <a:pPr marL="800100" lvl="1" indent="-342900" eaLnBrk="1" hangingPunct="1">
                <a:tabLst>
                  <a:tab pos="457200" algn="l"/>
                </a:tabLst>
              </a:pPr>
              <a:r>
                <a:rPr lang="en-US" altLang="tr-TR" sz="1100"/>
                <a:t>Power installation of the plugs to be used should be grounded by connecting it to a grounding bar at the nearest panel.</a:t>
              </a:r>
              <a:endParaRPr lang="tr-TR" altLang="tr-TR" sz="1100"/>
            </a:p>
          </p:txBody>
        </p:sp>
        <p:pic>
          <p:nvPicPr>
            <p:cNvPr id="17421" name="Picture 3112" descr="印 卸 "/>
            <p:cNvPicPr>
              <a:picLocks noChangeAspect="1" noChangeArrowheads="1"/>
            </p:cNvPicPr>
            <p:nvPr/>
          </p:nvPicPr>
          <p:blipFill>
            <a:blip r:embed="rId5" cstate="print"/>
            <a:srcRect/>
            <a:stretch>
              <a:fillRect/>
            </a:stretch>
          </p:blipFill>
          <p:spPr bwMode="auto">
            <a:xfrm>
              <a:off x="255" y="3682"/>
              <a:ext cx="192" cy="120"/>
            </a:xfrm>
            <a:prstGeom prst="rect">
              <a:avLst/>
            </a:prstGeom>
            <a:noFill/>
            <a:ln w="9525">
              <a:noFill/>
              <a:miter lim="800000"/>
              <a:headEnd/>
              <a:tailEnd/>
            </a:ln>
          </p:spPr>
        </p:pic>
        <p:pic>
          <p:nvPicPr>
            <p:cNvPr id="17422" name="Picture 3113" descr="印 卸 "/>
            <p:cNvPicPr>
              <a:picLocks noChangeAspect="1" noChangeArrowheads="1"/>
            </p:cNvPicPr>
            <p:nvPr/>
          </p:nvPicPr>
          <p:blipFill>
            <a:blip r:embed="rId5" cstate="print"/>
            <a:srcRect/>
            <a:stretch>
              <a:fillRect/>
            </a:stretch>
          </p:blipFill>
          <p:spPr bwMode="auto">
            <a:xfrm>
              <a:off x="255" y="3909"/>
              <a:ext cx="192" cy="120"/>
            </a:xfrm>
            <a:prstGeom prst="rect">
              <a:avLst/>
            </a:prstGeom>
            <a:noFill/>
            <a:ln w="9525">
              <a:noFill/>
              <a:miter lim="800000"/>
              <a:headEnd/>
              <a:tailEnd/>
            </a:ln>
          </p:spPr>
        </p:pic>
        <p:pic>
          <p:nvPicPr>
            <p:cNvPr id="17423" name="Picture 3114" descr="印 卸 "/>
            <p:cNvPicPr>
              <a:picLocks noChangeAspect="1" noChangeArrowheads="1"/>
            </p:cNvPicPr>
            <p:nvPr/>
          </p:nvPicPr>
          <p:blipFill>
            <a:blip r:embed="rId5" cstate="print"/>
            <a:srcRect/>
            <a:stretch>
              <a:fillRect/>
            </a:stretch>
          </p:blipFill>
          <p:spPr bwMode="auto">
            <a:xfrm>
              <a:off x="255" y="4200"/>
              <a:ext cx="192" cy="120"/>
            </a:xfrm>
            <a:prstGeom prst="rect">
              <a:avLst/>
            </a:prstGeom>
            <a:noFill/>
            <a:ln w="9525">
              <a:noFill/>
              <a:miter lim="800000"/>
              <a:headEnd/>
              <a:tailEnd/>
            </a:ln>
          </p:spPr>
        </p:pic>
        <p:pic>
          <p:nvPicPr>
            <p:cNvPr id="17424" name="Picture 3115" descr="印 卸 "/>
            <p:cNvPicPr>
              <a:picLocks noChangeAspect="1" noChangeArrowheads="1"/>
            </p:cNvPicPr>
            <p:nvPr/>
          </p:nvPicPr>
          <p:blipFill>
            <a:blip r:embed="rId5" cstate="print"/>
            <a:srcRect/>
            <a:stretch>
              <a:fillRect/>
            </a:stretch>
          </p:blipFill>
          <p:spPr bwMode="auto">
            <a:xfrm>
              <a:off x="255" y="4544"/>
              <a:ext cx="192" cy="120"/>
            </a:xfrm>
            <a:prstGeom prst="rect">
              <a:avLst/>
            </a:prstGeom>
            <a:noFill/>
            <a:ln w="9525">
              <a:noFill/>
              <a:miter lim="800000"/>
              <a:headEnd/>
              <a:tailEnd/>
            </a:ln>
          </p:spPr>
        </p:pic>
        <p:pic>
          <p:nvPicPr>
            <p:cNvPr id="17425" name="Picture 3116" descr="印 卸 "/>
            <p:cNvPicPr>
              <a:picLocks noChangeAspect="1" noChangeArrowheads="1"/>
            </p:cNvPicPr>
            <p:nvPr/>
          </p:nvPicPr>
          <p:blipFill>
            <a:blip r:embed="rId5" cstate="print"/>
            <a:srcRect/>
            <a:stretch>
              <a:fillRect/>
            </a:stretch>
          </p:blipFill>
          <p:spPr bwMode="auto">
            <a:xfrm>
              <a:off x="255" y="4861"/>
              <a:ext cx="192" cy="12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Resim 1"/>
          <p:cNvPicPr>
            <a:picLocks noChangeAspect="1"/>
          </p:cNvPicPr>
          <p:nvPr/>
        </p:nvPicPr>
        <p:blipFill>
          <a:blip r:embed="rId2" cstate="print"/>
          <a:srcRect/>
          <a:stretch>
            <a:fillRect/>
          </a:stretch>
        </p:blipFill>
        <p:spPr bwMode="auto">
          <a:xfrm>
            <a:off x="1282700" y="1030288"/>
            <a:ext cx="4518025" cy="6629400"/>
          </a:xfrm>
          <a:prstGeom prst="rect">
            <a:avLst/>
          </a:prstGeom>
          <a:noFill/>
          <a:ln w="9525">
            <a:noFill/>
            <a:miter lim="800000"/>
            <a:headEnd/>
            <a:tailEnd/>
          </a:ln>
        </p:spPr>
      </p:pic>
      <p:cxnSp>
        <p:nvCxnSpPr>
          <p:cNvPr id="19459" name="Düz Ok Bağlayıcısı 8"/>
          <p:cNvCxnSpPr>
            <a:cxnSpLocks noChangeShapeType="1"/>
          </p:cNvCxnSpPr>
          <p:nvPr/>
        </p:nvCxnSpPr>
        <p:spPr bwMode="auto">
          <a:xfrm flipV="1">
            <a:off x="1052513" y="3117850"/>
            <a:ext cx="1081087" cy="661988"/>
          </a:xfrm>
          <a:prstGeom prst="straightConnector1">
            <a:avLst/>
          </a:prstGeom>
          <a:noFill/>
          <a:ln w="0" algn="ctr">
            <a:solidFill>
              <a:srgbClr val="FF0000"/>
            </a:solidFill>
            <a:round/>
            <a:headEnd/>
            <a:tailEnd type="triangle" w="med" len="med"/>
          </a:ln>
        </p:spPr>
      </p:cxnSp>
      <p:cxnSp>
        <p:nvCxnSpPr>
          <p:cNvPr id="19460" name="Düz Ok Bağlayıcısı 12"/>
          <p:cNvCxnSpPr>
            <a:cxnSpLocks noChangeShapeType="1"/>
          </p:cNvCxnSpPr>
          <p:nvPr/>
        </p:nvCxnSpPr>
        <p:spPr bwMode="auto">
          <a:xfrm flipV="1">
            <a:off x="1282700" y="5802313"/>
            <a:ext cx="2047875" cy="669925"/>
          </a:xfrm>
          <a:prstGeom prst="straightConnector1">
            <a:avLst/>
          </a:prstGeom>
          <a:noFill/>
          <a:ln w="0" algn="ctr">
            <a:solidFill>
              <a:srgbClr val="FF0000"/>
            </a:solidFill>
            <a:round/>
            <a:headEnd/>
            <a:tailEnd type="triangle" w="med" len="med"/>
          </a:ln>
        </p:spPr>
      </p:cxnSp>
      <p:cxnSp>
        <p:nvCxnSpPr>
          <p:cNvPr id="19461" name="Düz Ok Bağlayıcısı 13"/>
          <p:cNvCxnSpPr>
            <a:cxnSpLocks noChangeShapeType="1"/>
          </p:cNvCxnSpPr>
          <p:nvPr/>
        </p:nvCxnSpPr>
        <p:spPr bwMode="auto">
          <a:xfrm flipH="1" flipV="1">
            <a:off x="5661025" y="5364163"/>
            <a:ext cx="431800" cy="217487"/>
          </a:xfrm>
          <a:prstGeom prst="straightConnector1">
            <a:avLst/>
          </a:prstGeom>
          <a:noFill/>
          <a:ln w="0" algn="ctr">
            <a:solidFill>
              <a:srgbClr val="FF0000"/>
            </a:solidFill>
            <a:round/>
            <a:headEnd/>
            <a:tailEnd type="triangle" w="med" len="med"/>
          </a:ln>
        </p:spPr>
      </p:cxnSp>
      <p:cxnSp>
        <p:nvCxnSpPr>
          <p:cNvPr id="19462" name="Düz Ok Bağlayıcısı 14"/>
          <p:cNvCxnSpPr>
            <a:cxnSpLocks noChangeShapeType="1"/>
          </p:cNvCxnSpPr>
          <p:nvPr/>
        </p:nvCxnSpPr>
        <p:spPr bwMode="auto">
          <a:xfrm flipH="1" flipV="1">
            <a:off x="3436938" y="7472363"/>
            <a:ext cx="122237" cy="692150"/>
          </a:xfrm>
          <a:prstGeom prst="straightConnector1">
            <a:avLst/>
          </a:prstGeom>
          <a:noFill/>
          <a:ln w="0" algn="ctr">
            <a:solidFill>
              <a:srgbClr val="FF0000"/>
            </a:solidFill>
            <a:round/>
            <a:headEnd/>
            <a:tailEnd type="triangle" w="med" len="med"/>
          </a:ln>
        </p:spPr>
      </p:cxnSp>
      <p:cxnSp>
        <p:nvCxnSpPr>
          <p:cNvPr id="19463" name="Düz Ok Bağlayıcısı 21"/>
          <p:cNvCxnSpPr>
            <a:cxnSpLocks noChangeShapeType="1"/>
          </p:cNvCxnSpPr>
          <p:nvPr/>
        </p:nvCxnSpPr>
        <p:spPr bwMode="auto">
          <a:xfrm flipH="1" flipV="1">
            <a:off x="4797425" y="2624138"/>
            <a:ext cx="957263" cy="0"/>
          </a:xfrm>
          <a:prstGeom prst="straightConnector1">
            <a:avLst/>
          </a:prstGeom>
          <a:noFill/>
          <a:ln w="0" algn="ctr">
            <a:solidFill>
              <a:srgbClr val="FF0000"/>
            </a:solidFill>
            <a:round/>
            <a:headEnd/>
            <a:tailEnd type="triangle" w="med" len="med"/>
          </a:ln>
        </p:spPr>
      </p:cxnSp>
      <p:sp>
        <p:nvSpPr>
          <p:cNvPr id="19464" name="Metin kutusu 24"/>
          <p:cNvSpPr txBox="1">
            <a:spLocks noChangeArrowheads="1"/>
          </p:cNvSpPr>
          <p:nvPr/>
        </p:nvSpPr>
        <p:spPr bwMode="auto">
          <a:xfrm>
            <a:off x="674688" y="3779838"/>
            <a:ext cx="465137" cy="277812"/>
          </a:xfrm>
          <a:prstGeom prst="rect">
            <a:avLst/>
          </a:prstGeom>
          <a:noFill/>
          <a:ln w="9525">
            <a:noFill/>
            <a:miter lim="800000"/>
            <a:headEnd/>
            <a:tailEnd/>
          </a:ln>
        </p:spPr>
        <p:txBody>
          <a:bodyPr wrap="none">
            <a:spAutoFit/>
          </a:bodyPr>
          <a:lstStyle/>
          <a:p>
            <a:pPr algn="ctr" eaLnBrk="1" hangingPunct="1"/>
            <a:r>
              <a:rPr lang="tr-TR" altLang="tr-TR" sz="1200"/>
              <a:t>rails</a:t>
            </a:r>
          </a:p>
        </p:txBody>
      </p:sp>
      <p:sp>
        <p:nvSpPr>
          <p:cNvPr id="19465" name="Metin kutusu 26"/>
          <p:cNvSpPr txBox="1">
            <a:spLocks noChangeArrowheads="1"/>
          </p:cNvSpPr>
          <p:nvPr/>
        </p:nvSpPr>
        <p:spPr bwMode="auto">
          <a:xfrm>
            <a:off x="5888038" y="5581650"/>
            <a:ext cx="831850" cy="276225"/>
          </a:xfrm>
          <a:prstGeom prst="rect">
            <a:avLst/>
          </a:prstGeom>
          <a:noFill/>
          <a:ln w="9525">
            <a:noFill/>
            <a:miter lim="800000"/>
            <a:headEnd/>
            <a:tailEnd/>
          </a:ln>
        </p:spPr>
        <p:txBody>
          <a:bodyPr wrap="none">
            <a:spAutoFit/>
          </a:bodyPr>
          <a:lstStyle/>
          <a:p>
            <a:pPr algn="ctr" eaLnBrk="1" hangingPunct="1"/>
            <a:r>
              <a:rPr lang="tr-TR" altLang="tr-TR" sz="1200"/>
              <a:t>Door lock</a:t>
            </a:r>
          </a:p>
        </p:txBody>
      </p:sp>
      <p:sp>
        <p:nvSpPr>
          <p:cNvPr id="19466" name="Metin kutusu 27"/>
          <p:cNvSpPr txBox="1">
            <a:spLocks noChangeArrowheads="1"/>
          </p:cNvSpPr>
          <p:nvPr/>
        </p:nvSpPr>
        <p:spPr bwMode="auto">
          <a:xfrm>
            <a:off x="5708650" y="2346325"/>
            <a:ext cx="642938" cy="277813"/>
          </a:xfrm>
          <a:prstGeom prst="rect">
            <a:avLst/>
          </a:prstGeom>
          <a:noFill/>
          <a:ln w="9525">
            <a:noFill/>
            <a:miter lim="800000"/>
            <a:headEnd/>
            <a:tailEnd/>
          </a:ln>
        </p:spPr>
        <p:txBody>
          <a:bodyPr wrap="none">
            <a:spAutoFit/>
          </a:bodyPr>
          <a:lstStyle/>
          <a:p>
            <a:pPr algn="ctr" eaLnBrk="1" hangingPunct="1"/>
            <a:r>
              <a:rPr lang="tr-TR" altLang="tr-TR" sz="1200"/>
              <a:t>handle</a:t>
            </a:r>
          </a:p>
        </p:txBody>
      </p:sp>
      <p:sp>
        <p:nvSpPr>
          <p:cNvPr id="19467" name="Metin kutusu 29"/>
          <p:cNvSpPr txBox="1">
            <a:spLocks noChangeArrowheads="1"/>
          </p:cNvSpPr>
          <p:nvPr/>
        </p:nvSpPr>
        <p:spPr bwMode="auto">
          <a:xfrm>
            <a:off x="242888" y="6454775"/>
            <a:ext cx="1263650" cy="277813"/>
          </a:xfrm>
          <a:prstGeom prst="rect">
            <a:avLst/>
          </a:prstGeom>
          <a:noFill/>
          <a:ln w="9525">
            <a:noFill/>
            <a:miter lim="800000"/>
            <a:headEnd/>
            <a:tailEnd/>
          </a:ln>
        </p:spPr>
        <p:txBody>
          <a:bodyPr wrap="none">
            <a:spAutoFit/>
          </a:bodyPr>
          <a:lstStyle/>
          <a:p>
            <a:pPr algn="ctr" eaLnBrk="1" hangingPunct="1"/>
            <a:r>
              <a:rPr lang="tr-TR" altLang="tr-TR" sz="1200"/>
              <a:t>water container</a:t>
            </a:r>
          </a:p>
        </p:txBody>
      </p:sp>
      <p:sp>
        <p:nvSpPr>
          <p:cNvPr id="19468" name="Metin kutusu 31"/>
          <p:cNvSpPr txBox="1">
            <a:spLocks noChangeArrowheads="1"/>
          </p:cNvSpPr>
          <p:nvPr/>
        </p:nvSpPr>
        <p:spPr bwMode="auto">
          <a:xfrm>
            <a:off x="3070225" y="8120063"/>
            <a:ext cx="1344613" cy="276225"/>
          </a:xfrm>
          <a:prstGeom prst="rect">
            <a:avLst/>
          </a:prstGeom>
          <a:noFill/>
          <a:ln w="9525">
            <a:noFill/>
            <a:miter lim="800000"/>
            <a:headEnd/>
            <a:tailEnd/>
          </a:ln>
        </p:spPr>
        <p:txBody>
          <a:bodyPr wrap="none">
            <a:spAutoFit/>
          </a:bodyPr>
          <a:lstStyle/>
          <a:p>
            <a:pPr algn="ctr" eaLnBrk="1" hangingPunct="1"/>
            <a:r>
              <a:rPr lang="tr-TR" altLang="tr-TR" sz="1200"/>
              <a:t>castor with brake</a:t>
            </a:r>
          </a:p>
        </p:txBody>
      </p:sp>
      <p:grpSp>
        <p:nvGrpSpPr>
          <p:cNvPr id="19469" name="Group 13"/>
          <p:cNvGrpSpPr>
            <a:grpSpLocks/>
          </p:cNvGrpSpPr>
          <p:nvPr/>
        </p:nvGrpSpPr>
        <p:grpSpPr bwMode="auto">
          <a:xfrm>
            <a:off x="404813" y="534988"/>
            <a:ext cx="5976937" cy="144462"/>
            <a:chOff x="300" y="1474"/>
            <a:chExt cx="3765" cy="91"/>
          </a:xfrm>
        </p:grpSpPr>
        <p:sp>
          <p:nvSpPr>
            <p:cNvPr id="19477" name="Rectangle 14"/>
            <p:cNvSpPr>
              <a:spLocks noChangeArrowheads="1"/>
            </p:cNvSpPr>
            <p:nvPr/>
          </p:nvSpPr>
          <p:spPr bwMode="auto">
            <a:xfrm>
              <a:off x="300" y="1474"/>
              <a:ext cx="2178" cy="91"/>
            </a:xfrm>
            <a:prstGeom prst="rect">
              <a:avLst/>
            </a:prstGeom>
            <a:solidFill>
              <a:srgbClr val="FF3300"/>
            </a:solidFill>
            <a:ln w="9525">
              <a:solidFill>
                <a:srgbClr val="FF3300"/>
              </a:solidFill>
              <a:miter lim="800000"/>
              <a:headEnd/>
              <a:tailEnd/>
            </a:ln>
          </p:spPr>
          <p:txBody>
            <a:bodyPr wrap="none" anchor="ctr"/>
            <a:lstStyle/>
            <a:p>
              <a:pPr algn="ctr" eaLnBrk="1" hangingPunct="1"/>
              <a:endParaRPr lang="tr-TR" altLang="tr-TR"/>
            </a:p>
          </p:txBody>
        </p:sp>
        <p:sp>
          <p:nvSpPr>
            <p:cNvPr id="19478" name="Line 15"/>
            <p:cNvSpPr>
              <a:spLocks noChangeShapeType="1"/>
            </p:cNvSpPr>
            <p:nvPr/>
          </p:nvSpPr>
          <p:spPr bwMode="auto">
            <a:xfrm>
              <a:off x="2478" y="1474"/>
              <a:ext cx="1587" cy="0"/>
            </a:xfrm>
            <a:prstGeom prst="line">
              <a:avLst/>
            </a:prstGeom>
            <a:noFill/>
            <a:ln w="9525">
              <a:solidFill>
                <a:srgbClr val="FF3300"/>
              </a:solidFill>
              <a:round/>
              <a:headEnd/>
              <a:tailEnd/>
            </a:ln>
          </p:spPr>
          <p:txBody>
            <a:bodyPr/>
            <a:lstStyle/>
            <a:p>
              <a:endParaRPr lang="ru-RU"/>
            </a:p>
          </p:txBody>
        </p:sp>
      </p:grpSp>
      <p:sp>
        <p:nvSpPr>
          <p:cNvPr id="19470" name="Rectangle 85"/>
          <p:cNvSpPr>
            <a:spLocks noChangeArrowheads="1"/>
          </p:cNvSpPr>
          <p:nvPr/>
        </p:nvSpPr>
        <p:spPr bwMode="auto">
          <a:xfrm>
            <a:off x="285750" y="-954088"/>
            <a:ext cx="6172200" cy="1524001"/>
          </a:xfrm>
          <a:prstGeom prst="rect">
            <a:avLst/>
          </a:prstGeom>
          <a:noFill/>
          <a:ln w="9525">
            <a:noFill/>
            <a:miter lim="800000"/>
            <a:headEnd/>
            <a:tailEnd/>
          </a:ln>
        </p:spPr>
        <p:txBody>
          <a:bodyPr anchor="b"/>
          <a:lstStyle/>
          <a:p>
            <a:pPr eaLnBrk="1" hangingPunct="1"/>
            <a:r>
              <a:rPr lang="tr-TR" altLang="tr-TR" sz="2000" b="1">
                <a:solidFill>
                  <a:schemeClr val="tx2"/>
                </a:solidFill>
                <a:latin typeface="Verdana" pitchFamily="34" charset="0"/>
              </a:rPr>
              <a:t>INTRODUCTION OF THE APPLIANCES</a:t>
            </a:r>
            <a:endParaRPr lang="tr-TR" altLang="tr-TR" sz="2000">
              <a:solidFill>
                <a:schemeClr val="tx2"/>
              </a:solidFill>
            </a:endParaRPr>
          </a:p>
        </p:txBody>
      </p:sp>
      <p:sp>
        <p:nvSpPr>
          <p:cNvPr id="19471" name="Text Box 2118"/>
          <p:cNvSpPr txBox="1">
            <a:spLocks noChangeArrowheads="1"/>
          </p:cNvSpPr>
          <p:nvPr/>
        </p:nvSpPr>
        <p:spPr bwMode="auto">
          <a:xfrm>
            <a:off x="3068638" y="8821738"/>
            <a:ext cx="473075" cy="214312"/>
          </a:xfrm>
          <a:prstGeom prst="rect">
            <a:avLst/>
          </a:prstGeom>
          <a:noFill/>
          <a:ln w="9525">
            <a:noFill/>
            <a:miter lim="800000"/>
            <a:headEnd/>
            <a:tailEnd/>
          </a:ln>
        </p:spPr>
        <p:txBody>
          <a:bodyPr wrap="none">
            <a:spAutoFit/>
          </a:bodyPr>
          <a:lstStyle/>
          <a:p>
            <a:pPr eaLnBrk="1" hangingPunct="1"/>
            <a:r>
              <a:rPr lang="tr-TR" altLang="tr-TR" sz="800" b="1">
                <a:latin typeface="Verdana" pitchFamily="34" charset="0"/>
              </a:rPr>
              <a:t>9/13</a:t>
            </a:r>
          </a:p>
        </p:txBody>
      </p:sp>
      <p:cxnSp>
        <p:nvCxnSpPr>
          <p:cNvPr id="19472" name="Düz Ok Bağlayıcısı 8"/>
          <p:cNvCxnSpPr>
            <a:cxnSpLocks noChangeShapeType="1"/>
          </p:cNvCxnSpPr>
          <p:nvPr/>
        </p:nvCxnSpPr>
        <p:spPr bwMode="auto">
          <a:xfrm flipV="1">
            <a:off x="2133600" y="6656388"/>
            <a:ext cx="677863" cy="1003300"/>
          </a:xfrm>
          <a:prstGeom prst="straightConnector1">
            <a:avLst/>
          </a:prstGeom>
          <a:noFill/>
          <a:ln w="0" algn="ctr">
            <a:solidFill>
              <a:srgbClr val="FF0000"/>
            </a:solidFill>
            <a:round/>
            <a:headEnd/>
            <a:tailEnd type="triangle" w="med" len="med"/>
          </a:ln>
        </p:spPr>
      </p:cxnSp>
      <p:sp>
        <p:nvSpPr>
          <p:cNvPr id="19473" name="Metin kutusu 29"/>
          <p:cNvSpPr txBox="1">
            <a:spLocks noChangeArrowheads="1"/>
          </p:cNvSpPr>
          <p:nvPr/>
        </p:nvSpPr>
        <p:spPr bwMode="auto">
          <a:xfrm>
            <a:off x="1452563" y="7678738"/>
            <a:ext cx="1095375" cy="276225"/>
          </a:xfrm>
          <a:prstGeom prst="rect">
            <a:avLst/>
          </a:prstGeom>
          <a:noFill/>
          <a:ln w="9525">
            <a:noFill/>
            <a:miter lim="800000"/>
            <a:headEnd/>
            <a:tailEnd/>
          </a:ln>
        </p:spPr>
        <p:txBody>
          <a:bodyPr wrap="none">
            <a:spAutoFit/>
          </a:bodyPr>
          <a:lstStyle/>
          <a:p>
            <a:pPr algn="ctr" eaLnBrk="1" hangingPunct="1"/>
            <a:r>
              <a:rPr lang="tr-TR" altLang="tr-TR" sz="1200"/>
              <a:t>Control panel</a:t>
            </a:r>
          </a:p>
        </p:txBody>
      </p:sp>
      <p:sp>
        <p:nvSpPr>
          <p:cNvPr id="19474" name="Oval 1"/>
          <p:cNvSpPr>
            <a:spLocks noChangeArrowheads="1"/>
          </p:cNvSpPr>
          <p:nvPr/>
        </p:nvSpPr>
        <p:spPr bwMode="auto">
          <a:xfrm>
            <a:off x="2300288" y="6437313"/>
            <a:ext cx="73025" cy="103187"/>
          </a:xfrm>
          <a:prstGeom prst="ellipse">
            <a:avLst/>
          </a:prstGeom>
          <a:solidFill>
            <a:srgbClr val="000000"/>
          </a:solidFill>
          <a:ln w="0" algn="ctr">
            <a:solidFill>
              <a:srgbClr val="000000"/>
            </a:solidFill>
            <a:round/>
            <a:headEnd/>
            <a:tailEnd/>
          </a:ln>
        </p:spPr>
        <p:txBody>
          <a:bodyPr wrap="none" anchor="ctr"/>
          <a:lstStyle/>
          <a:p>
            <a:pPr algn="ctr" eaLnBrk="1" hangingPunct="1"/>
            <a:endParaRPr lang="tr-TR" altLang="tr-TR"/>
          </a:p>
        </p:txBody>
      </p:sp>
      <p:cxnSp>
        <p:nvCxnSpPr>
          <p:cNvPr id="19475" name="Düz Ok Bağlayıcısı 8"/>
          <p:cNvCxnSpPr>
            <a:cxnSpLocks noChangeShapeType="1"/>
          </p:cNvCxnSpPr>
          <p:nvPr/>
        </p:nvCxnSpPr>
        <p:spPr bwMode="auto">
          <a:xfrm flipV="1">
            <a:off x="990600" y="6499225"/>
            <a:ext cx="1319213" cy="889000"/>
          </a:xfrm>
          <a:prstGeom prst="straightConnector1">
            <a:avLst/>
          </a:prstGeom>
          <a:noFill/>
          <a:ln w="0" algn="ctr">
            <a:solidFill>
              <a:srgbClr val="FF0000"/>
            </a:solidFill>
            <a:round/>
            <a:headEnd/>
            <a:tailEnd type="triangle" w="med" len="med"/>
          </a:ln>
        </p:spPr>
      </p:cxnSp>
      <p:sp>
        <p:nvSpPr>
          <p:cNvPr id="19476" name="Metin kutusu 29"/>
          <p:cNvSpPr txBox="1">
            <a:spLocks noChangeArrowheads="1"/>
          </p:cNvSpPr>
          <p:nvPr/>
        </p:nvSpPr>
        <p:spPr bwMode="auto">
          <a:xfrm>
            <a:off x="449263" y="7385050"/>
            <a:ext cx="1716087" cy="276225"/>
          </a:xfrm>
          <a:prstGeom prst="rect">
            <a:avLst/>
          </a:prstGeom>
          <a:noFill/>
          <a:ln w="9525">
            <a:noFill/>
            <a:miter lim="800000"/>
            <a:headEnd/>
            <a:tailEnd/>
          </a:ln>
        </p:spPr>
        <p:txBody>
          <a:bodyPr wrap="none">
            <a:spAutoFit/>
          </a:bodyPr>
          <a:lstStyle/>
          <a:p>
            <a:pPr algn="ctr" eaLnBrk="1" hangingPunct="1"/>
            <a:r>
              <a:rPr lang="tr-TR" altLang="tr-TR" sz="1200"/>
              <a:t>Timer (for MD models)</a:t>
            </a:r>
          </a:p>
        </p:txBody>
      </p:sp>
    </p:spTree>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000000"/>
        </a:solidFill>
        <a:ln w="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4771</TotalTime>
  <Words>1548</Words>
  <Application>Microsoft Office PowerPoint</Application>
  <PresentationFormat>Экран (4:3)</PresentationFormat>
  <Paragraphs>273</Paragraphs>
  <Slides>13</Slides>
  <Notes>12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Verdana</vt:lpstr>
      <vt:lpstr>Times New Roman</vt:lpstr>
      <vt:lpstr>Calibri</vt:lpstr>
      <vt:lpstr>Symbol</vt:lpstr>
      <vt:lpstr>Arial Black</vt:lpstr>
      <vt:lpstr>Varsayılan Tasarım</vt:lpstr>
      <vt:lpstr>Слайд 1</vt:lpstr>
      <vt:lpstr>TABLE OF CONTENTS </vt:lpstr>
      <vt:lpstr>Слайд 3</vt:lpstr>
      <vt:lpstr>Слайд 4</vt:lpstr>
      <vt:lpstr>Слайд 5</vt:lpstr>
      <vt:lpstr>WARNING SIGNS</vt:lpstr>
      <vt:lpstr>SAFETY DETAILS</vt:lpstr>
      <vt:lpstr>TRANSPORTING, MOVING AND INSTALLATION</vt:lpstr>
      <vt:lpstr>Слайд 9</vt:lpstr>
      <vt:lpstr>OPERATION OF THE DEVICE (1)</vt:lpstr>
      <vt:lpstr> OPERATION OF THE DEVICE (2)</vt:lpstr>
      <vt:lpstr> CLEAN-UP AND MAINTENANCE</vt:lpstr>
      <vt:lpstr>TERMS OF GUARANTEE</vt:lpstr>
    </vt:vector>
  </TitlesOfParts>
  <Company>OZTIRYAKILER A.Ş.</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YYALCIN</dc:creator>
  <cp:lastModifiedBy>Дом</cp:lastModifiedBy>
  <cp:revision>658</cp:revision>
  <dcterms:created xsi:type="dcterms:W3CDTF">2004-08-16T07:50:29Z</dcterms:created>
  <dcterms:modified xsi:type="dcterms:W3CDTF">2022-02-10T06:13:31Z</dcterms:modified>
</cp:coreProperties>
</file>