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331249A-DB1C-4EC1-9B7A-B9977EB39E4F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8715277-337F-4603-AF1A-70FEFBDEE0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ПРОФЕССИОНАЛЬНЫЙ ФАРФОР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280920" cy="24882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rgbClr val="FFCCFF"/>
                </a:solidFill>
              </a:rPr>
              <a:t>Бренд </a:t>
            </a:r>
            <a:r>
              <a:rPr lang="en-US" b="1" dirty="0" smtClean="0">
                <a:solidFill>
                  <a:srgbClr val="FFCCFF"/>
                </a:solidFill>
              </a:rPr>
              <a:t>BONNA </a:t>
            </a:r>
            <a:r>
              <a:rPr lang="ru-RU" b="1" dirty="0" smtClean="0">
                <a:solidFill>
                  <a:srgbClr val="FFCCFF"/>
                </a:solidFill>
              </a:rPr>
              <a:t>позиционируется на рынке, как более дешевый аналог некоторым линейкам посуды таких известных брендов как:</a:t>
            </a:r>
          </a:p>
          <a:p>
            <a:pPr marL="342900" indent="-342900" algn="l">
              <a:buFontTx/>
              <a:buChar char="-"/>
            </a:pPr>
            <a:r>
              <a:rPr lang="en-US" sz="2100" b="1" dirty="0" smtClean="0"/>
              <a:t>RAK</a:t>
            </a:r>
          </a:p>
          <a:p>
            <a:pPr marL="342900" indent="-342900" algn="l">
              <a:buFontTx/>
              <a:buChar char="-"/>
            </a:pPr>
            <a:r>
              <a:rPr lang="en-US" sz="2100" b="1" dirty="0" smtClean="0"/>
              <a:t>STEELITE</a:t>
            </a:r>
          </a:p>
          <a:p>
            <a:pPr marL="342900" indent="-342900" algn="l">
              <a:buFontTx/>
              <a:buChar char="-"/>
            </a:pPr>
            <a:r>
              <a:rPr lang="en-US" sz="2100" b="1" dirty="0" smtClean="0"/>
              <a:t>VILLEROY &amp; BOCH</a:t>
            </a:r>
          </a:p>
          <a:p>
            <a:pPr marL="342900" indent="-342900" algn="l">
              <a:buFontTx/>
              <a:buChar char="-"/>
            </a:pPr>
            <a:endParaRPr lang="ru-RU" sz="2100" dirty="0"/>
          </a:p>
          <a:p>
            <a:pPr algn="l"/>
            <a:r>
              <a:rPr lang="ru-RU" dirty="0" smtClean="0"/>
              <a:t>Фарфор </a:t>
            </a:r>
            <a:r>
              <a:rPr lang="en-US" dirty="0" err="1" smtClean="0"/>
              <a:t>Bonna</a:t>
            </a:r>
            <a:r>
              <a:rPr lang="en-US" dirty="0" smtClean="0"/>
              <a:t> </a:t>
            </a:r>
            <a:r>
              <a:rPr lang="ru-RU" dirty="0" smtClean="0"/>
              <a:t>не уступает по качеству, но при этом на порядок дешевле перечисленных выше брендов.</a:t>
            </a:r>
          </a:p>
          <a:p>
            <a:pPr algn="l"/>
            <a:endParaRPr lang="ru-RU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Позиционирование на рынке</a:t>
            </a:r>
            <a:endParaRPr lang="ru-RU" sz="3100" dirty="0"/>
          </a:p>
        </p:txBody>
      </p:sp>
      <p:pic>
        <p:nvPicPr>
          <p:cNvPr id="1026" name="Picture 2" descr="Фарфор из Объединенных Арабских Эмиратов - &quot;RAK porcelain&quot; от &quot;Торгового дизайн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75439"/>
            <a:ext cx="1152128" cy="1057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7308 50 R1 Раковина Villeroy &amp; Boch Aveo 7308 50 R1 Villeroy &amp; Boch Виллерой Бош Германия Aveo Авео белый альпин - купить в ин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85351"/>
            <a:ext cx="1932386" cy="1102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hef Louie Nig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b="11943"/>
          <a:stretch/>
        </p:blipFill>
        <p:spPr bwMode="auto">
          <a:xfrm>
            <a:off x="6732240" y="5377859"/>
            <a:ext cx="1944216" cy="1121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571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219256" cy="2632312"/>
          </a:xfrm>
        </p:spPr>
        <p:txBody>
          <a:bodyPr/>
          <a:lstStyle/>
          <a:p>
            <a:pPr algn="l"/>
            <a:r>
              <a:rPr lang="ru-RU" b="1" dirty="0" smtClean="0"/>
              <a:t>Фарфор </a:t>
            </a:r>
            <a:r>
              <a:rPr lang="en-US" b="1" dirty="0" err="1" smtClean="0"/>
              <a:t>Bonna</a:t>
            </a:r>
            <a:r>
              <a:rPr lang="en-US" b="1" dirty="0" smtClean="0"/>
              <a:t> </a:t>
            </a:r>
            <a:r>
              <a:rPr lang="ru-RU" b="1" dirty="0" smtClean="0"/>
              <a:t>производится на фабрике </a:t>
            </a:r>
            <a:r>
              <a:rPr lang="en-US" b="1" dirty="0" smtClean="0"/>
              <a:t>KAR PORSELEN </a:t>
            </a:r>
            <a:r>
              <a:rPr lang="ru-RU" b="1" dirty="0" smtClean="0"/>
              <a:t>в Турции.</a:t>
            </a:r>
          </a:p>
          <a:p>
            <a:pPr algn="l"/>
            <a:r>
              <a:rPr lang="en-US" b="1" dirty="0"/>
              <a:t>KAR </a:t>
            </a:r>
            <a:r>
              <a:rPr lang="en-US" b="1" dirty="0" smtClean="0"/>
              <a:t>PORSELEN</a:t>
            </a:r>
            <a:r>
              <a:rPr lang="ru-RU" b="1" dirty="0" smtClean="0"/>
              <a:t> – фабрика специализирующаяся на производстве фарфора уже более 35 лет и экспортирующая его в 15 стран Мира.</a:t>
            </a:r>
          </a:p>
          <a:p>
            <a:pPr algn="l"/>
            <a:r>
              <a:rPr lang="ru-RU" b="1" dirty="0" smtClean="0"/>
              <a:t>С 2013 года фабрика начала производить профессиональный фарфор </a:t>
            </a:r>
            <a:r>
              <a:rPr lang="en-US" b="1" dirty="0" smtClean="0"/>
              <a:t>BONNA </a:t>
            </a:r>
            <a:r>
              <a:rPr lang="ru-RU" b="1" dirty="0" smtClean="0"/>
              <a:t>для рынка </a:t>
            </a:r>
            <a:r>
              <a:rPr lang="en-US" b="1" dirty="0" err="1" smtClean="0"/>
              <a:t>Horeca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/>
          <a:lstStyle/>
          <a:p>
            <a:r>
              <a:rPr lang="ru-RU" dirty="0" smtClean="0"/>
              <a:t>Информация о фабрике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9"/>
          <a:stretch/>
        </p:blipFill>
        <p:spPr bwMode="auto">
          <a:xfrm>
            <a:off x="1691680" y="4509120"/>
            <a:ext cx="5760640" cy="198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4608512" cy="3963144"/>
          </a:xfrm>
        </p:spPr>
        <p:txBody>
          <a:bodyPr>
            <a:normAutofit/>
          </a:bodyPr>
          <a:lstStyle/>
          <a:p>
            <a:pPr algn="l"/>
            <a:r>
              <a:rPr lang="en-US" b="1" dirty="0" err="1"/>
              <a:t>Bonna</a:t>
            </a:r>
            <a:r>
              <a:rPr lang="en-US" b="1" dirty="0"/>
              <a:t> – </a:t>
            </a:r>
            <a:r>
              <a:rPr lang="ru-RU" b="1" dirty="0"/>
              <a:t>турецкая торговая марка профессионального фарфора. </a:t>
            </a:r>
          </a:p>
          <a:p>
            <a:pPr algn="l"/>
            <a:r>
              <a:rPr lang="ru-RU" b="1" dirty="0"/>
              <a:t>Особые технологии производства и качественные материалы позволили сделать твердый фарфор невероятно прочным</a:t>
            </a:r>
            <a:r>
              <a:rPr lang="ru-RU" b="1" dirty="0" smtClean="0"/>
              <a:t>.</a:t>
            </a:r>
            <a:endParaRPr lang="ru-RU" b="1" dirty="0"/>
          </a:p>
          <a:p>
            <a:pPr algn="l"/>
            <a:r>
              <a:rPr lang="ru-RU" b="1" dirty="0" smtClean="0"/>
              <a:t>Широта коллекций позволяет использовать фарфор </a:t>
            </a:r>
            <a:r>
              <a:rPr lang="en-US" b="1" dirty="0" err="1" smtClean="0"/>
              <a:t>Bonna</a:t>
            </a:r>
            <a:r>
              <a:rPr lang="en-US" b="1" dirty="0" smtClean="0"/>
              <a:t> </a:t>
            </a:r>
            <a:r>
              <a:rPr lang="ru-RU" b="1" dirty="0" smtClean="0"/>
              <a:t>для сервировки в любом заведении, а наличие необычных форм позволит внести в интерьер свою изюминку.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Торговая марка 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8904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24936" cy="1224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Торговая марка </a:t>
            </a:r>
            <a:r>
              <a:rPr lang="en-US" dirty="0" err="1" smtClean="0"/>
              <a:t>Bonna</a:t>
            </a:r>
            <a:r>
              <a:rPr lang="en-US" dirty="0" smtClean="0"/>
              <a:t> </a:t>
            </a:r>
            <a:r>
              <a:rPr lang="ru-RU" dirty="0" smtClean="0"/>
              <a:t>представлена двумя коллекциями, которые можно дополнять друг другом. Также в ассортименте представлены изделия для приготовления и подачи блюд на стол и множество вариантов кружек различных форм и объемов.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Коллекции торговой марки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79512" y="3140968"/>
            <a:ext cx="3744416" cy="45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Коллекция </a:t>
            </a:r>
            <a:r>
              <a:rPr lang="en-US" b="1" dirty="0" smtClean="0">
                <a:solidFill>
                  <a:srgbClr val="FFFF00"/>
                </a:solidFill>
              </a:rPr>
              <a:t>BANQUET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43068" y="3604120"/>
            <a:ext cx="3456384" cy="27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1800" dirty="0" smtClean="0"/>
              <a:t>Классические формы тарелок с бортом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классические формы салатников, в том числе штабелируемые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 овальные и прямоугольные блюда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тарелки для пасты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кофейные и чайные пары.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54" y="3270112"/>
            <a:ext cx="2328430" cy="31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68287"/>
            <a:ext cx="2409136" cy="31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7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Коллекции торговой марки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79512" y="2276872"/>
            <a:ext cx="3744416" cy="45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Коллекция </a:t>
            </a:r>
            <a:r>
              <a:rPr lang="en-US" b="1" dirty="0" smtClean="0">
                <a:solidFill>
                  <a:srgbClr val="FFFF00"/>
                </a:solidFill>
              </a:rPr>
              <a:t>GOURMET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23528" y="2804528"/>
            <a:ext cx="3456384" cy="27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1800" dirty="0" smtClean="0"/>
              <a:t>Классические формы тарелок без бортов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Салатники необычной формы со скошенным краем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 емкости для подачи соусов и закусок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тарелки для пасты и пиццы</a:t>
            </a:r>
          </a:p>
          <a:p>
            <a:pPr marL="342900" indent="-342900" algn="l">
              <a:buFontTx/>
              <a:buChar char="-"/>
            </a:pPr>
            <a:r>
              <a:rPr lang="ru-RU" sz="1800" dirty="0" smtClean="0"/>
              <a:t>кофейные и чайные пары.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18" y="2409289"/>
            <a:ext cx="42767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2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020824"/>
            <a:ext cx="5832648" cy="407517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b="1" dirty="0">
                <a:solidFill>
                  <a:srgbClr val="CCFF99"/>
                </a:solidFill>
              </a:rPr>
              <a:t>1. Сливочный оттенок и прозрачность</a:t>
            </a:r>
          </a:p>
          <a:p>
            <a:pPr algn="l"/>
            <a:r>
              <a:rPr lang="ru-RU" dirty="0" err="1"/>
              <a:t>Форфор</a:t>
            </a:r>
            <a:r>
              <a:rPr lang="ru-RU" dirty="0"/>
              <a:t> </a:t>
            </a:r>
            <a:r>
              <a:rPr lang="en-US" dirty="0" err="1"/>
              <a:t>Bonna</a:t>
            </a:r>
            <a:r>
              <a:rPr lang="en-US" dirty="0"/>
              <a:t> </a:t>
            </a:r>
            <a:r>
              <a:rPr lang="ru-RU" dirty="0"/>
              <a:t>цвета «слоновой кости» обладает одним из свойств костяного фарфора – он пропускает свет, что говорит о высоком качестве сырья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>
              <a:lnSpc>
                <a:spcPct val="110000"/>
              </a:lnSpc>
            </a:pPr>
            <a:r>
              <a:rPr lang="ru-RU" b="1" dirty="0">
                <a:solidFill>
                  <a:srgbClr val="CCFF99"/>
                </a:solidFill>
              </a:rPr>
              <a:t>2. Устойчивость к механическим повреждениям и царапинам</a:t>
            </a:r>
          </a:p>
          <a:p>
            <a:pPr algn="l"/>
            <a:r>
              <a:rPr lang="ru-RU" dirty="0"/>
              <a:t>Технологии производства и качество сырья делают данный фарфор невероятно прочным, что немало важно в профессиональном </a:t>
            </a:r>
            <a:r>
              <a:rPr lang="ru-RU" dirty="0" smtClean="0"/>
              <a:t>использовании.</a:t>
            </a:r>
            <a:endParaRPr lang="ru-RU" dirty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фарфора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267744" cy="165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81" y="4365104"/>
            <a:ext cx="2264454" cy="148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0003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020824"/>
            <a:ext cx="6336704" cy="4075176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rgbClr val="CCFF99"/>
                </a:solidFill>
              </a:rPr>
              <a:t>3. Упрочненный край</a:t>
            </a:r>
          </a:p>
          <a:p>
            <a:pPr algn="l"/>
            <a:r>
              <a:rPr lang="ru-RU" dirty="0"/>
              <a:t>Плоские тарелки и некоторые салатники имеют упрочненный борт, который выдерживает высокие механические нагрузки, благодаря чему, изделия почти не подвержены сколам.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lnSpc>
                <a:spcPct val="110000"/>
              </a:lnSpc>
            </a:pPr>
            <a:r>
              <a:rPr lang="ru-RU" b="1" dirty="0">
                <a:solidFill>
                  <a:srgbClr val="CCFF99"/>
                </a:solidFill>
              </a:rPr>
              <a:t>4. Пригоден к использованию в посудомоечных машинах и печах, в том числе и микроволновых.</a:t>
            </a:r>
          </a:p>
          <a:p>
            <a:pPr algn="l"/>
            <a:r>
              <a:rPr lang="ru-RU" dirty="0" smtClean="0"/>
              <a:t>Все изделия, в том числе и декорированные можно мыть в посудомоечных машинах, а также использовать для приготовления пищи в печах.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фарфора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38" y="2132856"/>
            <a:ext cx="182805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799853" cy="1596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254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020824"/>
            <a:ext cx="6336704" cy="4075176"/>
          </a:xfrm>
        </p:spPr>
        <p:txBody>
          <a:bodyPr>
            <a:normAutofit lnSpcReduction="10000"/>
          </a:bodyPr>
          <a:lstStyle/>
          <a:p>
            <a:pPr algn="l"/>
            <a:endParaRPr lang="ru-RU" b="1" dirty="0" smtClean="0">
              <a:solidFill>
                <a:srgbClr val="CCFF99"/>
              </a:solidFill>
            </a:endParaRPr>
          </a:p>
          <a:p>
            <a:pPr algn="l"/>
            <a:r>
              <a:rPr lang="ru-RU" b="1" dirty="0" smtClean="0">
                <a:solidFill>
                  <a:srgbClr val="CCFF99"/>
                </a:solidFill>
              </a:rPr>
              <a:t>5. Выдерживает термический шок</a:t>
            </a:r>
          </a:p>
          <a:p>
            <a:pPr algn="l"/>
            <a:r>
              <a:rPr lang="ru-RU" sz="2100" dirty="0"/>
              <a:t>Термический шок – разница температур при перемещении изделий из холода в тепло или наоборот.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lnSpc>
                <a:spcPct val="110000"/>
              </a:lnSpc>
            </a:pPr>
            <a:r>
              <a:rPr lang="ru-RU" b="1" dirty="0" smtClean="0">
                <a:solidFill>
                  <a:srgbClr val="CCFF99"/>
                </a:solidFill>
              </a:rPr>
              <a:t>6. Удобное хранение</a:t>
            </a:r>
            <a:endParaRPr lang="ru-RU" b="1" dirty="0">
              <a:solidFill>
                <a:srgbClr val="CCFF99"/>
              </a:solidFill>
            </a:endParaRPr>
          </a:p>
          <a:p>
            <a:pPr algn="l"/>
            <a:r>
              <a:rPr lang="ru-RU" dirty="0" smtClean="0"/>
              <a:t>Большинство изделий штабелируются, что не мало важно в профессиональном использовании. Данное свойство делает хранение удобным, позволяет экономить место.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фарфора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r="10129" b="11589"/>
          <a:stretch/>
        </p:blipFill>
        <p:spPr bwMode="auto">
          <a:xfrm>
            <a:off x="6679434" y="2060848"/>
            <a:ext cx="1915886" cy="167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4437112"/>
            <a:ext cx="1915886" cy="1655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6678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020824"/>
            <a:ext cx="5904656" cy="24882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CFF"/>
                </a:solidFill>
              </a:rPr>
              <a:t>Возможность </a:t>
            </a:r>
            <a:r>
              <a:rPr lang="ru-RU" b="1" dirty="0" err="1" smtClean="0">
                <a:solidFill>
                  <a:srgbClr val="FFCCFF"/>
                </a:solidFill>
              </a:rPr>
              <a:t>досортировки</a:t>
            </a:r>
            <a:r>
              <a:rPr lang="ru-RU" b="1" dirty="0" smtClean="0">
                <a:solidFill>
                  <a:srgbClr val="FFCCFF"/>
                </a:solidFill>
              </a:rPr>
              <a:t> других брендов (или другими брендами):</a:t>
            </a:r>
          </a:p>
          <a:p>
            <a:pPr marL="342900" indent="-342900" algn="l">
              <a:buFontTx/>
              <a:buChar char="-"/>
            </a:pPr>
            <a:r>
              <a:rPr lang="en-US" sz="2100" dirty="0" smtClean="0"/>
              <a:t>RAK</a:t>
            </a:r>
          </a:p>
          <a:p>
            <a:pPr marL="342900" indent="-342900" algn="l">
              <a:buFontTx/>
              <a:buChar char="-"/>
            </a:pPr>
            <a:r>
              <a:rPr lang="en-US" sz="2100" dirty="0" smtClean="0"/>
              <a:t>FAIRWAY</a:t>
            </a:r>
          </a:p>
          <a:p>
            <a:pPr marL="342900" indent="-342900" algn="l">
              <a:buFontTx/>
              <a:buChar char="-"/>
            </a:pPr>
            <a:r>
              <a:rPr lang="en-US" sz="2100" dirty="0" smtClean="0"/>
              <a:t>ARCOROC (</a:t>
            </a:r>
            <a:r>
              <a:rPr lang="en-US" sz="2100" dirty="0" err="1" smtClean="0"/>
              <a:t>Zenix</a:t>
            </a:r>
            <a:r>
              <a:rPr lang="ru-RU" sz="2100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en-US" sz="2100" dirty="0" smtClean="0"/>
              <a:t>WILMAX</a:t>
            </a:r>
            <a:endParaRPr lang="ru-RU" sz="2100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5832648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фарфора </a:t>
            </a:r>
            <a:r>
              <a:rPr lang="en-US" sz="3100" dirty="0" err="1" smtClean="0"/>
              <a:t>bonna</a:t>
            </a:r>
            <a:endParaRPr lang="ru-RU" sz="3100" dirty="0"/>
          </a:p>
        </p:txBody>
      </p:sp>
      <p:pic>
        <p:nvPicPr>
          <p:cNvPr id="6" name="Picture 3" descr="D:\Documents and Settings\Isaeva.TA\Рабочий стол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12574"/>
            <a:ext cx="2078513" cy="778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8" descr="bonn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48" y="3861048"/>
            <a:ext cx="2742110" cy="914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4" y="5226747"/>
            <a:ext cx="2056959" cy="785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15" y="5203086"/>
            <a:ext cx="949860" cy="797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Фарфор из Объединенных Арабских Эмиратов - &quot;RAK porcelain&quot; от &quot;Торгового дизайн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01768"/>
            <a:ext cx="871177" cy="799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550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1244</TotalTime>
  <Words>438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BlackTie</vt:lpstr>
      <vt:lpstr>BONNA</vt:lpstr>
      <vt:lpstr>Информация о фабрике</vt:lpstr>
      <vt:lpstr>Торговая марка  bonna</vt:lpstr>
      <vt:lpstr>Коллекции торговой марки bonna</vt:lpstr>
      <vt:lpstr>Коллекции торговой марки bonna</vt:lpstr>
      <vt:lpstr>особенности фарфора bonna</vt:lpstr>
      <vt:lpstr>особенности фарфора bonna</vt:lpstr>
      <vt:lpstr>особенности фарфора bonna</vt:lpstr>
      <vt:lpstr>особенности фарфора bonna</vt:lpstr>
      <vt:lpstr>Позиционирование на рынке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BONNA</dc:title>
  <dc:creator>Коровина Елена Алексеевна</dc:creator>
  <cp:lastModifiedBy>Чебоксарова Ольга Александровна</cp:lastModifiedBy>
  <cp:revision>34</cp:revision>
  <dcterms:created xsi:type="dcterms:W3CDTF">2014-08-11T06:23:40Z</dcterms:created>
  <dcterms:modified xsi:type="dcterms:W3CDTF">2017-03-01T11:17:19Z</dcterms:modified>
</cp:coreProperties>
</file>